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6" r:id="rId1"/>
  </p:sldMasterIdLst>
  <p:notesMasterIdLst>
    <p:notesMasterId r:id="rId54"/>
  </p:notesMasterIdLst>
  <p:sldIdLst>
    <p:sldId id="400" r:id="rId2"/>
    <p:sldId id="388" r:id="rId3"/>
    <p:sldId id="389" r:id="rId4"/>
    <p:sldId id="258" r:id="rId5"/>
    <p:sldId id="261" r:id="rId6"/>
    <p:sldId id="355" r:id="rId7"/>
    <p:sldId id="265" r:id="rId8"/>
    <p:sldId id="266" r:id="rId9"/>
    <p:sldId id="273" r:id="rId10"/>
    <p:sldId id="274" r:id="rId11"/>
    <p:sldId id="275" r:id="rId12"/>
    <p:sldId id="353" r:id="rId13"/>
    <p:sldId id="267" r:id="rId14"/>
    <p:sldId id="268" r:id="rId15"/>
    <p:sldId id="313" r:id="rId16"/>
    <p:sldId id="314" r:id="rId17"/>
    <p:sldId id="315" r:id="rId18"/>
    <p:sldId id="276" r:id="rId19"/>
    <p:sldId id="318" r:id="rId20"/>
    <p:sldId id="319" r:id="rId21"/>
    <p:sldId id="320" r:id="rId22"/>
    <p:sldId id="321" r:id="rId23"/>
    <p:sldId id="323" r:id="rId24"/>
    <p:sldId id="324" r:id="rId25"/>
    <p:sldId id="387" r:id="rId26"/>
    <p:sldId id="380" r:id="rId27"/>
    <p:sldId id="328" r:id="rId28"/>
    <p:sldId id="329" r:id="rId29"/>
    <p:sldId id="390" r:id="rId30"/>
    <p:sldId id="391" r:id="rId31"/>
    <p:sldId id="398" r:id="rId32"/>
    <p:sldId id="393" r:id="rId33"/>
    <p:sldId id="394" r:id="rId34"/>
    <p:sldId id="362" r:id="rId35"/>
    <p:sldId id="363" r:id="rId36"/>
    <p:sldId id="361" r:id="rId37"/>
    <p:sldId id="366" r:id="rId38"/>
    <p:sldId id="395" r:id="rId39"/>
    <p:sldId id="367" r:id="rId40"/>
    <p:sldId id="399" r:id="rId41"/>
    <p:sldId id="370" r:id="rId42"/>
    <p:sldId id="382" r:id="rId43"/>
    <p:sldId id="371" r:id="rId44"/>
    <p:sldId id="376" r:id="rId45"/>
    <p:sldId id="383" r:id="rId46"/>
    <p:sldId id="373" r:id="rId47"/>
    <p:sldId id="374" r:id="rId48"/>
    <p:sldId id="377" r:id="rId49"/>
    <p:sldId id="386" r:id="rId50"/>
    <p:sldId id="379" r:id="rId51"/>
    <p:sldId id="397" r:id="rId52"/>
    <p:sldId id="351" r:id="rId53"/>
  </p:sldIdLst>
  <p:sldSz cx="12192000" cy="6858000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6633"/>
    <a:srgbClr val="CC4337"/>
    <a:srgbClr val="CC6600"/>
    <a:srgbClr val="AA181F"/>
    <a:srgbClr val="FFFFFF"/>
    <a:srgbClr val="214A34"/>
    <a:srgbClr val="325C31"/>
    <a:srgbClr val="186D05"/>
    <a:srgbClr val="CC2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5" autoAdjust="0"/>
    <p:restoredTop sz="92969"/>
  </p:normalViewPr>
  <p:slideViewPr>
    <p:cSldViewPr>
      <p:cViewPr>
        <p:scale>
          <a:sx n="59" d="100"/>
          <a:sy n="59" d="100"/>
        </p:scale>
        <p:origin x="-1206" y="-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11AC-D7E9-0645-8231-FED5715078C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07327-F486-A148-A046-8048ABFD8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5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7327-F486-A148-A046-8048ABFD8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7327-F486-A148-A046-8048ABFD87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5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7327-F486-A148-A046-8048ABFD87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4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7327-F486-A148-A046-8048ABFD874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7327-F486-A148-A046-8048ABFD874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4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7327-F486-A148-A046-8048ABFD874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5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0D2B-3448-4242-A93D-7CEC4D349D9B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AD56-2F77-4344-929E-F5B364007FE4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AD56-2F77-4344-929E-F5B364007FE4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AD56-2F77-4344-929E-F5B364007FE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AD56-2F77-4344-929E-F5B364007FE4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AD56-2F77-4344-929E-F5B364007FE4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AD56-2F77-4344-929E-F5B364007FE4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6622-2FFC-DC4B-8076-D973815FE61C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CE5-BC77-7242-A9EA-A5C4295D5F5E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B9828-94DC-4345-8763-995BD6A8B2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A986-136B-2F45-B1FD-928EFE17DDC4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64D5-46F9-B14E-8DED-F7DC85E2399F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B18B-2DB0-594A-A784-7EB7C735016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F01-AF1B-074E-A3F4-2B4B6FA87FA9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3DB8-C926-9C45-B236-93FA20281B18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D01B-2BB8-6A49-AB97-D77F34AD0234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B847-D83E-3D45-9295-C602171C6548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51B8-64D9-4E44-86B8-7FD1DE0ADB99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x-none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3BAD56-2F77-4344-929E-F5B364007FE4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41693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AY HOC TREN TRUYEN HINH\3ae9fe20125b51cd8ad4f58b1a4f9a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5480" y="4500194"/>
            <a:ext cx="9721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/>
              <a:t>Giáo viên: </a:t>
            </a:r>
            <a:r>
              <a:rPr lang="en-US" sz="3200" b="1" smtClean="0"/>
              <a:t>NGUYỄN THỊ BÍCH VÂN</a:t>
            </a:r>
          </a:p>
          <a:p>
            <a:pPr marL="0" indent="0" algn="ctr">
              <a:buNone/>
            </a:pPr>
            <a:r>
              <a:rPr lang="en-US" sz="3200" b="1" smtClean="0"/>
              <a:t>Trường </a:t>
            </a:r>
            <a:r>
              <a:rPr lang="en-US" sz="3200" b="1"/>
              <a:t>THCS Huỳnh Thúc Kháng, TP Đà Nẵng</a:t>
            </a:r>
          </a:p>
        </p:txBody>
      </p:sp>
    </p:spTree>
    <p:extLst>
      <p:ext uri="{BB962C8B-B14F-4D97-AF65-F5344CB8AC3E}">
        <p14:creationId xmlns:p14="http://schemas.microsoft.com/office/powerpoint/2010/main" val="7325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7728" y="1476934"/>
            <a:ext cx="1611080" cy="46163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Nội dung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 rot="10800000">
            <a:off x="5437933" y="1356046"/>
            <a:ext cx="6346697" cy="1329545"/>
          </a:xfrm>
          <a:prstGeom prst="homePlate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rot="10800000">
            <a:off x="5415732" y="3095318"/>
            <a:ext cx="6361646" cy="1773841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 rot="10800000">
            <a:off x="5588183" y="5433673"/>
            <a:ext cx="6196445" cy="875645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79976" y="1402549"/>
            <a:ext cx="58974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2060"/>
                </a:solidFill>
              </a:rPr>
              <a:t>Ca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ngợi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vẻ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đẹp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truyền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thống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của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người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phụ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nữ</a:t>
            </a:r>
            <a:endParaRPr lang="en-US" sz="2600" b="1" dirty="0">
              <a:solidFill>
                <a:srgbClr val="002060"/>
              </a:solidFill>
            </a:endParaRPr>
          </a:p>
          <a:p>
            <a:pPr algn="just"/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4478" y="5433673"/>
            <a:ext cx="5890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2060"/>
                </a:solidFill>
              </a:rPr>
              <a:t>Phê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phán</a:t>
            </a:r>
            <a:r>
              <a:rPr lang="en-US" sz="2600" b="1" dirty="0" smtClean="0">
                <a:solidFill>
                  <a:srgbClr val="002060"/>
                </a:solidFill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</a:rPr>
              <a:t>tố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cáo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xã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hội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phong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kiến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bất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công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tàn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nhẫn</a:t>
            </a:r>
            <a:r>
              <a:rPr lang="en-US" sz="2600" b="1" dirty="0" smtClean="0">
                <a:solidFill>
                  <a:srgbClr val="002060"/>
                </a:solidFill>
              </a:rPr>
              <a:t>.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6235" y="3231266"/>
            <a:ext cx="52089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2060"/>
                </a:solidFill>
              </a:rPr>
              <a:t>Thương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cảm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cho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số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phận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oan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nghiệt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của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người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phụ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nữ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dưới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chế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độ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phong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kiến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 algn="just"/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4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5" y="1164011"/>
            <a:ext cx="2510864" cy="5289326"/>
          </a:xfrm>
        </p:spPr>
      </p:pic>
      <p:sp>
        <p:nvSpPr>
          <p:cNvPr id="20" name="TextBox 19"/>
          <p:cNvSpPr txBox="1"/>
          <p:nvPr/>
        </p:nvSpPr>
        <p:spPr>
          <a:xfrm>
            <a:off x="537088" y="764704"/>
            <a:ext cx="24253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</a:rPr>
              <a:t>II. </a:t>
            </a:r>
            <a:r>
              <a:rPr lang="en-US" sz="2400" b="1" dirty="0" err="1">
                <a:solidFill>
                  <a:schemeClr val="bg1"/>
                </a:solidFill>
              </a:rPr>
              <a:t>Đọc</a:t>
            </a:r>
            <a:r>
              <a:rPr lang="en-US" sz="2400" b="1" dirty="0">
                <a:solidFill>
                  <a:schemeClr val="bg1"/>
                </a:solidFill>
              </a:rPr>
              <a:t> - </a:t>
            </a:r>
            <a:r>
              <a:rPr lang="en-US" sz="2400" b="1" dirty="0" err="1">
                <a:solidFill>
                  <a:schemeClr val="bg1"/>
                </a:solidFill>
              </a:rPr>
              <a:t>hiểu</a:t>
            </a:r>
            <a:r>
              <a:rPr lang="en-US" sz="2400" b="1" dirty="0">
                <a:solidFill>
                  <a:schemeClr val="bg1"/>
                </a:solidFill>
              </a:rPr>
              <a:t>           III. </a:t>
            </a:r>
            <a:r>
              <a:rPr lang="en-US" sz="2400" b="1" dirty="0" err="1">
                <a:solidFill>
                  <a:schemeClr val="bg1"/>
                </a:solidFill>
              </a:rPr>
              <a:t>Tổng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kết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</a:rPr>
              <a:t>Nghệ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thuật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2.  </a:t>
            </a:r>
            <a:r>
              <a:rPr lang="en-US" sz="2400" b="1" dirty="0" err="1" smtClean="0">
                <a:solidFill>
                  <a:srgbClr val="FF0000"/>
                </a:solidFill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</a:rPr>
              <a:t> dung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Kết quả hình ảnh cho truyền kì mạn l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4" y="3356992"/>
            <a:ext cx="24771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0" y="97215"/>
            <a:ext cx="12192000" cy="106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smtClean="0">
                <a:latin typeface="Arial Hebrew Scholar"/>
                <a:ea typeface="Arial Hebrew Scholar"/>
                <a:cs typeface="Arial Hebrew Scholar"/>
              </a:rPr>
              <a:t>      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A</a:t>
            </a:r>
            <a:r>
              <a:rPr lang="en-US" sz="2500" b="1" i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Chuyện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người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con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gái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Nam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Xương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(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Nguyễn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Dữ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)</a:t>
            </a:r>
            <a:endParaRPr lang="en-US" sz="2500" b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26765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-168696" y="97215"/>
            <a:ext cx="12072664" cy="60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600" b="1" dirty="0" smtClean="0">
                <a:latin typeface="Arial Hebrew Scholar"/>
                <a:ea typeface="Arial Hebrew Scholar"/>
                <a:cs typeface="Arial Hebrew Scholar"/>
              </a:rPr>
              <a:t>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B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Nguyễn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Du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và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ea typeface="Arial Hebrew Scholar"/>
                <a:cs typeface="Arial" panose="020B0604020202020204" pitchFamily="34" charset="0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" panose="020B0604020202020204" pitchFamily="34" charset="0"/>
                <a:ea typeface="Arial Hebrew Scholar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ea typeface="Arial Hebrew Scholar"/>
                <a:cs typeface="Arial" panose="020B0604020202020204" pitchFamily="34" charset="0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" panose="020B0604020202020204" pitchFamily="34" charset="0"/>
              <a:ea typeface="Arial Hebrew Scholar"/>
              <a:cs typeface="Arial" panose="020B0604020202020204" pitchFamily="34" charset="0"/>
            </a:endParaRPr>
          </a:p>
        </p:txBody>
      </p:sp>
      <p:pic>
        <p:nvPicPr>
          <p:cNvPr id="12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8" y="1064568"/>
            <a:ext cx="2510864" cy="55391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1488" y="1238940"/>
            <a:ext cx="242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I. Nguyễn Du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Kết quả hình ảnh cho ảnh nguyễn 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8" y="2354348"/>
            <a:ext cx="2510864" cy="43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75720" y="160465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- </a:t>
            </a:r>
            <a:r>
              <a:rPr lang="en-US" sz="2800" b="1" dirty="0" err="1" smtClean="0"/>
              <a:t>Nguyễn</a:t>
            </a:r>
            <a:r>
              <a:rPr lang="en-US" sz="2800" b="1" dirty="0" smtClean="0"/>
              <a:t> </a:t>
            </a:r>
            <a:r>
              <a:rPr lang="en-US" sz="2800" b="1" dirty="0"/>
              <a:t>Du, </a:t>
            </a:r>
            <a:r>
              <a:rPr lang="en-US" sz="2800" b="1" dirty="0" err="1"/>
              <a:t>sống</a:t>
            </a:r>
            <a:r>
              <a:rPr lang="en-US" sz="2800" b="1" dirty="0"/>
              <a:t> ở </a:t>
            </a:r>
            <a:r>
              <a:rPr lang="en-US" sz="2800" b="1" dirty="0" err="1"/>
              <a:t>cuối</a:t>
            </a:r>
            <a:r>
              <a:rPr lang="en-US" sz="2800" b="1" dirty="0"/>
              <a:t>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kỉ</a:t>
            </a:r>
            <a:r>
              <a:rPr lang="en-US" sz="2800" b="1" dirty="0" smtClean="0"/>
              <a:t> XVIII </a:t>
            </a:r>
            <a:r>
              <a:rPr lang="en-US" sz="2800" b="1" dirty="0"/>
              <a:t>–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kỉ</a:t>
            </a:r>
            <a:r>
              <a:rPr lang="en-US" sz="2800" b="1" dirty="0" smtClean="0"/>
              <a:t> XIX</a:t>
            </a:r>
            <a:r>
              <a:rPr lang="en-US" sz="2800" b="1" dirty="0"/>
              <a:t>,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giai</a:t>
            </a:r>
            <a:r>
              <a:rPr lang="en-US" sz="2800" b="1" dirty="0"/>
              <a:t> </a:t>
            </a: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lịch</a:t>
            </a:r>
            <a:r>
              <a:rPr lang="en-US" sz="2800" b="1" dirty="0"/>
              <a:t> </a:t>
            </a:r>
            <a:r>
              <a:rPr lang="en-US" sz="2800" b="1" dirty="0" err="1"/>
              <a:t>sử</a:t>
            </a:r>
            <a:r>
              <a:rPr lang="en-US" sz="2800" b="1" dirty="0"/>
              <a:t> </a:t>
            </a:r>
            <a:r>
              <a:rPr lang="en-US" sz="2800" b="1" dirty="0" err="1"/>
              <a:t>đầy</a:t>
            </a:r>
            <a:r>
              <a:rPr lang="en-US" sz="2800" b="1" dirty="0"/>
              <a:t> </a:t>
            </a:r>
            <a:r>
              <a:rPr lang="en-US" sz="2800" b="1" dirty="0" err="1"/>
              <a:t>biến</a:t>
            </a:r>
            <a:r>
              <a:rPr lang="en-US" sz="2800" b="1" dirty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7728" y="3105835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- </a:t>
            </a:r>
            <a:r>
              <a:rPr lang="en-US" sz="2800" b="1" dirty="0" err="1" smtClean="0"/>
              <a:t>Ông</a:t>
            </a:r>
            <a:r>
              <a:rPr lang="en-US" sz="2800" b="1" dirty="0" smtClean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,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đạo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nghĩa</a:t>
            </a:r>
            <a:r>
              <a:rPr lang="en-US" sz="2800" b="1" dirty="0"/>
              <a:t> </a:t>
            </a:r>
            <a:r>
              <a:rPr lang="en-US" sz="2800" b="1" dirty="0" err="1" smtClean="0"/>
              <a:t>lớn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41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5" y="1257637"/>
            <a:ext cx="2351011" cy="48356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969" y="1124744"/>
            <a:ext cx="230064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I. </a:t>
            </a:r>
            <a:r>
              <a:rPr lang="en-US" sz="2400" b="1" dirty="0" err="1" smtClean="0">
                <a:solidFill>
                  <a:schemeClr val="bg1"/>
                </a:solidFill>
              </a:rPr>
              <a:t>Nguyễn</a:t>
            </a:r>
            <a:r>
              <a:rPr lang="en-US" sz="2400" b="1" dirty="0" smtClean="0">
                <a:solidFill>
                  <a:schemeClr val="bg1"/>
                </a:solidFill>
              </a:rPr>
              <a:t> Du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II.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Truyện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Kiều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5680" y="1257637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Nôm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ết quả hình ảnh cho ảnh truyện K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5" y="2852936"/>
            <a:ext cx="2351012" cy="3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7648" y="332656"/>
            <a:ext cx="63367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B</a:t>
            </a:r>
            <a:r>
              <a:rPr lang="en-US" sz="2600" b="1" i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Nguyễn</a:t>
            </a: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Du </a:t>
            </a:r>
            <a:r>
              <a:rPr lang="en-US" sz="2600" b="1" dirty="0" err="1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và</a:t>
            </a: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  <a:latin typeface="Arial" panose="020B0604020202020204" pitchFamily="34" charset="0"/>
                <a:ea typeface="Arial Hebrew Scholar"/>
                <a:cs typeface="Arial" panose="020B0604020202020204" pitchFamily="34" charset="0"/>
              </a:rPr>
              <a:t>Truyện</a:t>
            </a:r>
            <a:r>
              <a:rPr lang="en-US" sz="2600" b="1" i="1" dirty="0">
                <a:solidFill>
                  <a:srgbClr val="FFFF00"/>
                </a:solidFill>
                <a:latin typeface="Arial" panose="020B0604020202020204" pitchFamily="34" charset="0"/>
                <a:ea typeface="Arial Hebrew Scholar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  <a:latin typeface="Arial" panose="020B0604020202020204" pitchFamily="34" charset="0"/>
                <a:ea typeface="Arial Hebrew Scholar"/>
                <a:cs typeface="Arial" panose="020B0604020202020204" pitchFamily="34" charset="0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" panose="020B0604020202020204" pitchFamily="34" charset="0"/>
              <a:ea typeface="Arial Hebrew Scho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3719736" y="1700807"/>
            <a:ext cx="8136904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US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3200" dirty="0"/>
          </a:p>
          <a:p>
            <a:pPr algn="just">
              <a:lnSpc>
                <a:spcPct val="100000"/>
              </a:lnSpc>
            </a:pPr>
            <a:endParaRPr lang="en-US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2714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gỡ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đính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2714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3000" b="1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  <p:pic>
        <p:nvPicPr>
          <p:cNvPr id="7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1268761"/>
            <a:ext cx="3053769" cy="5256584"/>
          </a:xfrm>
        </p:spPr>
      </p:pic>
      <p:sp>
        <p:nvSpPr>
          <p:cNvPr id="11" name="TextBox 10"/>
          <p:cNvSpPr txBox="1"/>
          <p:nvPr/>
        </p:nvSpPr>
        <p:spPr>
          <a:xfrm>
            <a:off x="479376" y="998976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</a:rPr>
              <a:t>Giới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thiệu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Kết quả hình ảnh cho truyện k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36912"/>
            <a:ext cx="30963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19907" y="3323887"/>
            <a:ext cx="799271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3432047" y="688558"/>
            <a:ext cx="8352928" cy="5821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pic>
        <p:nvPicPr>
          <p:cNvPr id="15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" y="1028433"/>
            <a:ext cx="3172589" cy="5510630"/>
          </a:xfrm>
        </p:spPr>
      </p:pic>
      <p:sp>
        <p:nvSpPr>
          <p:cNvPr id="16" name="TextBox 15"/>
          <p:cNvSpPr txBox="1"/>
          <p:nvPr/>
        </p:nvSpPr>
        <p:spPr>
          <a:xfrm>
            <a:off x="630720" y="1106092"/>
            <a:ext cx="31610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</a:rPr>
              <a:t>Giới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thiệu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</a:rPr>
              <a:t>hiểu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Kết quả hình ảnh cho truyện k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2" y="4005064"/>
            <a:ext cx="25441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5417" y="1970837"/>
            <a:ext cx="7993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- </a:t>
            </a:r>
            <a:r>
              <a:rPr lang="en-US" sz="2800" b="1" dirty="0" err="1" smtClean="0"/>
              <a:t>Hai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duyên</a:t>
            </a:r>
            <a:r>
              <a:rPr lang="en-US" sz="2800" b="1" dirty="0" smtClean="0"/>
              <a:t> </a:t>
            </a:r>
            <a:r>
              <a:rPr lang="en-US" sz="2800" b="1" dirty="0" err="1"/>
              <a:t>dáng</a:t>
            </a:r>
            <a:r>
              <a:rPr lang="en-US" sz="2800" b="1" dirty="0"/>
              <a:t>, </a:t>
            </a:r>
            <a:r>
              <a:rPr lang="en-US" sz="2800" b="1" dirty="0" err="1"/>
              <a:t>thanh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,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 smtClean="0"/>
              <a:t>trắng</a:t>
            </a:r>
            <a:r>
              <a:rPr lang="en-US" sz="2800" b="1" dirty="0" smtClean="0"/>
              <a:t>.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7426" y="3126447"/>
            <a:ext cx="7849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- </a:t>
            </a:r>
            <a:r>
              <a:rPr lang="en-US" sz="2800" b="1" dirty="0" err="1" smtClean="0"/>
              <a:t>Mỗi</a:t>
            </a:r>
            <a:r>
              <a:rPr lang="en-US" sz="2800" b="1" dirty="0" smtClean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vẻ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riêng</a:t>
            </a:r>
            <a:r>
              <a:rPr lang="en-US" sz="2800" b="1" dirty="0"/>
              <a:t> </a:t>
            </a:r>
            <a:r>
              <a:rPr lang="en-US" sz="2800" b="1" dirty="0" err="1" smtClean="0"/>
              <a:t>nhưng</a:t>
            </a:r>
            <a:r>
              <a:rPr lang="en-US" sz="2800" b="1" dirty="0" smtClean="0"/>
              <a:t> </a:t>
            </a:r>
            <a:r>
              <a:rPr lang="en-US" sz="2800" b="1" dirty="0" err="1"/>
              <a:t>đều</a:t>
            </a:r>
            <a:r>
              <a:rPr lang="en-US" sz="2800" b="1" dirty="0"/>
              <a:t> </a:t>
            </a:r>
            <a:r>
              <a:rPr lang="en-US" sz="2800" b="1" dirty="0" err="1"/>
              <a:t>đạt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mức</a:t>
            </a:r>
            <a:r>
              <a:rPr lang="en-US" sz="2800" b="1" dirty="0"/>
              <a:t> </a:t>
            </a:r>
            <a:r>
              <a:rPr lang="en-US" sz="2800" b="1" dirty="0" err="1"/>
              <a:t>lý</a:t>
            </a:r>
            <a:r>
              <a:rPr lang="en-US" sz="2800" b="1" dirty="0"/>
              <a:t> </a:t>
            </a:r>
            <a:r>
              <a:rPr lang="en-US" sz="2800" b="1" dirty="0" err="1" smtClean="0"/>
              <a:t>tưởng</a:t>
            </a:r>
            <a:r>
              <a:rPr lang="en-US" sz="2800" b="1" dirty="0" smtClean="0"/>
              <a:t>.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800" b="1" dirty="0" smtClean="0"/>
              <a:t>- </a:t>
            </a:r>
            <a:r>
              <a:rPr lang="en-US" sz="2800" b="1" dirty="0" err="1" smtClean="0"/>
              <a:t>Bút</a:t>
            </a:r>
            <a:r>
              <a:rPr lang="en-US" sz="2800" b="1" dirty="0" smtClean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gợi</a:t>
            </a:r>
            <a:r>
              <a:rPr lang="en-US" sz="2800" b="1" dirty="0" smtClean="0"/>
              <a:t> </a:t>
            </a:r>
            <a:r>
              <a:rPr lang="en-US" sz="2800" b="1" dirty="0" err="1"/>
              <a:t>tả</a:t>
            </a:r>
            <a:r>
              <a:rPr lang="en-US" sz="2800" b="1" dirty="0"/>
              <a:t>,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tiểu</a:t>
            </a:r>
            <a:r>
              <a:rPr lang="en-US" sz="2800" b="1" dirty="0"/>
              <a:t> </a:t>
            </a:r>
            <a:r>
              <a:rPr lang="en-US" sz="2800" b="1" dirty="0" err="1" smtClean="0"/>
              <a:t>đối</a:t>
            </a:r>
            <a:r>
              <a:rPr lang="en-US" sz="2800" b="1" dirty="0" smtClean="0"/>
              <a:t>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374572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8641"/>
            <a:ext cx="10515600" cy="648072"/>
          </a:xfrm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Vẻ đẹp Thúy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Vân, Thúy 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 (Mười sáu câu tiếp theo)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rgbClr val="FFFF00"/>
                </a:solidFill>
              </a:rPr>
              <a:t/>
            </a:r>
            <a:br>
              <a:rPr lang="en-US" sz="2800" b="1">
                <a:solidFill>
                  <a:srgbClr val="FFFF00"/>
                </a:solidFill>
              </a:rPr>
            </a:br>
            <a:endParaRPr lang="en-US" sz="280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681312"/>
              </p:ext>
            </p:extLst>
          </p:nvPr>
        </p:nvGraphicFramePr>
        <p:xfrm>
          <a:off x="530736" y="903673"/>
          <a:ext cx="11155601" cy="590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512"/>
                <a:gridCol w="4758512"/>
                <a:gridCol w="5184577"/>
              </a:tblGrid>
              <a:tr h="498853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800" b="1" kern="12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800" b="1" kern="12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Thúy</a:t>
                      </a:r>
                      <a:r>
                        <a:rPr lang="en-US" sz="2800" b="1" kern="12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Vân</a:t>
                      </a:r>
                      <a:endParaRPr lang="en-US" sz="28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800" b="1" kern="12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800" b="1" kern="12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Thúy</a:t>
                      </a:r>
                      <a:r>
                        <a:rPr lang="en-US" sz="2800" b="1" kern="12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Kiều</a:t>
                      </a:r>
                      <a:endParaRPr lang="en-US" sz="28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2296">
                <a:tc>
                  <a:txBody>
                    <a:bodyPr/>
                    <a:lstStyle/>
                    <a:p>
                      <a:r>
                        <a:rPr lang="en-US" sz="2400" b="1" kern="120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Dung lượng</a:t>
                      </a:r>
                      <a:endParaRPr lang="en-US" sz="240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428">
                <a:tc>
                  <a:txBody>
                    <a:bodyPr/>
                    <a:lstStyle/>
                    <a:p>
                      <a:r>
                        <a:rPr lang="en-US" sz="2400" b="1" kern="120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 tự miêu tả</a:t>
                      </a:r>
                      <a:endParaRPr lang="en-US" sz="240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59">
                <a:tc>
                  <a:txBody>
                    <a:bodyPr/>
                    <a:lstStyle/>
                    <a:p>
                      <a:r>
                        <a:rPr lang="en-US" sz="2400" b="1" kern="120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 dung miêu tả</a:t>
                      </a:r>
                      <a:endParaRPr lang="en-US" sz="240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32615">
                <a:tc>
                  <a:txBody>
                    <a:bodyPr/>
                    <a:lstStyle/>
                    <a:p>
                      <a:r>
                        <a:rPr lang="en-US" sz="2400" b="1" kern="120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Nghệ thuật miêu tả</a:t>
                      </a:r>
                    </a:p>
                    <a:p>
                      <a:endParaRPr lang="en-US" sz="2400" b="1" kern="120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58792" y="1485959"/>
            <a:ext cx="4381224" cy="595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056" y="1484784"/>
            <a:ext cx="497960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miêu tả trong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</a:p>
        </p:txBody>
      </p:sp>
      <p:sp>
        <p:nvSpPr>
          <p:cNvPr id="8" name="Rectangle 7"/>
          <p:cNvSpPr/>
          <p:nvPr/>
        </p:nvSpPr>
        <p:spPr>
          <a:xfrm>
            <a:off x="1858792" y="2333640"/>
            <a:ext cx="4381223" cy="745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em nhưng được miêu tả trước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0056" y="2348881"/>
            <a:ext cx="5040562" cy="74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được miêu tả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8792" y="3483104"/>
            <a:ext cx="4442184" cy="1322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vẻ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đẹp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đoan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hậu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phái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0056" y="3483104"/>
            <a:ext cx="5040562" cy="1322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 tả dung mạo lẫn tài năng 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 đẹp sắc sảo của trí tuệ, mặn mà của tâm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-Dự 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cuộc đời éo le đau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8792" y="5020958"/>
            <a:ext cx="4442184" cy="1363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0056" y="5062687"/>
            <a:ext cx="5040561" cy="1363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3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3432047" y="688558"/>
            <a:ext cx="8352928" cy="5821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pic>
        <p:nvPicPr>
          <p:cNvPr id="15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2" y="1167647"/>
            <a:ext cx="2832217" cy="4862870"/>
          </a:xfrm>
        </p:spPr>
      </p:pic>
      <p:sp>
        <p:nvSpPr>
          <p:cNvPr id="16" name="TextBox 15"/>
          <p:cNvSpPr txBox="1"/>
          <p:nvPr/>
        </p:nvSpPr>
        <p:spPr>
          <a:xfrm>
            <a:off x="644352" y="692696"/>
            <a:ext cx="28322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</a:rPr>
              <a:t>Giới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thiệu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- </a:t>
            </a:r>
            <a:r>
              <a:rPr lang="en-US" sz="2400" b="1" dirty="0" err="1">
                <a:solidFill>
                  <a:schemeClr val="bg1"/>
                </a:solidFill>
              </a:rPr>
              <a:t>hiểu</a:t>
            </a:r>
            <a:r>
              <a:rPr lang="en-US" sz="2400" b="1" dirty="0">
                <a:solidFill>
                  <a:schemeClr val="bg1"/>
                </a:solidFill>
              </a:rPr>
              <a:t>         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3752" y="1556792"/>
            <a:ext cx="8089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Cuộc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êm</a:t>
            </a:r>
            <a:r>
              <a:rPr lang="en-US" sz="2800" b="1" dirty="0"/>
              <a:t> </a:t>
            </a:r>
            <a:r>
              <a:rPr lang="en-US" sz="2800" b="1" dirty="0" err="1"/>
              <a:t>đềm</a:t>
            </a:r>
            <a:r>
              <a:rPr lang="en-US" sz="2800" b="1" dirty="0"/>
              <a:t>, </a:t>
            </a:r>
            <a:r>
              <a:rPr lang="en-US" sz="2800" b="1" dirty="0" err="1"/>
              <a:t>giữ</a:t>
            </a:r>
            <a:r>
              <a:rPr lang="en-US" sz="2800" b="1" dirty="0"/>
              <a:t> </a:t>
            </a:r>
            <a:r>
              <a:rPr lang="en-US" sz="2800" b="1" dirty="0" err="1"/>
              <a:t>gìn</a:t>
            </a:r>
            <a:r>
              <a:rPr lang="en-US" sz="2800" b="1" dirty="0"/>
              <a:t> </a:t>
            </a:r>
            <a:r>
              <a:rPr lang="en-US" sz="2800" b="1" dirty="0" err="1"/>
              <a:t>nề</a:t>
            </a:r>
            <a:r>
              <a:rPr lang="en-US" sz="2800" b="1" dirty="0"/>
              <a:t> </a:t>
            </a:r>
            <a:r>
              <a:rPr lang="en-US" sz="2800" b="1" dirty="0" err="1"/>
              <a:t>nếp</a:t>
            </a:r>
            <a:r>
              <a:rPr lang="en-US" sz="2800" b="1" dirty="0"/>
              <a:t> </a:t>
            </a:r>
            <a:r>
              <a:rPr lang="en-US" sz="2800" b="1" dirty="0" err="1"/>
              <a:t>gia</a:t>
            </a:r>
            <a:r>
              <a:rPr lang="en-US" sz="2800" b="1" dirty="0"/>
              <a:t> </a:t>
            </a:r>
            <a:r>
              <a:rPr lang="en-US" sz="2800" b="1" dirty="0" err="1" smtClean="0"/>
              <a:t>phong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2050" name="Picture 2" descr="Kết quả hình ảnh cho ảnh truyện K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52" y="2276872"/>
            <a:ext cx="5420544" cy="35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35768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3432047" y="688558"/>
            <a:ext cx="8352928" cy="5821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pic>
        <p:nvPicPr>
          <p:cNvPr id="15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1" y="998976"/>
            <a:ext cx="2832217" cy="5449372"/>
          </a:xfrm>
        </p:spPr>
      </p:pic>
      <p:sp>
        <p:nvSpPr>
          <p:cNvPr id="16" name="TextBox 15"/>
          <p:cNvSpPr txBox="1"/>
          <p:nvPr/>
        </p:nvSpPr>
        <p:spPr>
          <a:xfrm>
            <a:off x="507192" y="998976"/>
            <a:ext cx="283221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endParaRPr lang="en-US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Đọc</a:t>
            </a:r>
            <a:r>
              <a:rPr lang="en-US" sz="2400" b="1" dirty="0">
                <a:solidFill>
                  <a:schemeClr val="bg1"/>
                </a:solidFill>
              </a:rPr>
              <a:t> - </a:t>
            </a:r>
            <a:r>
              <a:rPr lang="en-US" sz="2400" b="1" dirty="0" err="1">
                <a:solidFill>
                  <a:schemeClr val="bg1"/>
                </a:solidFill>
              </a:rPr>
              <a:t>hiểu</a:t>
            </a:r>
            <a:r>
              <a:rPr lang="en-US" sz="2400" b="1" dirty="0">
                <a:solidFill>
                  <a:schemeClr val="bg1"/>
                </a:solidFill>
              </a:rPr>
              <a:t>         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3.Tổng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Kết quả hình ảnh cho truyện k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1" y="3717032"/>
            <a:ext cx="2757881" cy="27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91744" y="1249596"/>
            <a:ext cx="2483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a) </a:t>
            </a:r>
            <a:r>
              <a:rPr lang="en-US" sz="2800" b="1" dirty="0" err="1" smtClean="0">
                <a:solidFill>
                  <a:srgbClr val="FFFF00"/>
                </a:solidFill>
              </a:rPr>
              <a:t>Nghệ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thuật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5759" y="1860750"/>
            <a:ext cx="78492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600" b="1" dirty="0" smtClean="0"/>
              <a:t>- </a:t>
            </a:r>
            <a:r>
              <a:rPr lang="en-US" sz="2600" b="1" dirty="0" err="1" smtClean="0"/>
              <a:t>Sử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dụng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những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hình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ảnh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tượng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trưng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ước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lệ</a:t>
            </a:r>
            <a:endParaRPr lang="en-US" sz="2600" b="1" dirty="0" smtClean="0"/>
          </a:p>
          <a:p>
            <a:pPr algn="just">
              <a:spcBef>
                <a:spcPts val="600"/>
              </a:spcBef>
            </a:pPr>
            <a:r>
              <a:rPr lang="en-US" sz="2600" b="1" dirty="0" smtClean="0"/>
              <a:t>- </a:t>
            </a:r>
            <a:r>
              <a:rPr lang="en-US" sz="2600" b="1" dirty="0" err="1" smtClean="0"/>
              <a:t>Sử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dụng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nghệ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thuật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đòn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bẩy</a:t>
            </a:r>
            <a:endParaRPr lang="en-US" sz="2600" b="1" dirty="0" smtClean="0"/>
          </a:p>
          <a:p>
            <a:pPr algn="just">
              <a:spcBef>
                <a:spcPts val="600"/>
              </a:spcBef>
            </a:pPr>
            <a:r>
              <a:rPr lang="en-US" sz="2600" b="1" dirty="0" smtClean="0"/>
              <a:t>- </a:t>
            </a:r>
            <a:r>
              <a:rPr lang="en-US" sz="2600" b="1" dirty="0" err="1" smtClean="0"/>
              <a:t>Lựa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chọn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sử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dụng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ngôn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ngữ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miêu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tả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tài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tình</a:t>
            </a:r>
            <a:endParaRPr lang="en-US" sz="2600" b="1" dirty="0"/>
          </a:p>
        </p:txBody>
      </p:sp>
      <p:sp>
        <p:nvSpPr>
          <p:cNvPr id="11" name="Rectangle 10"/>
          <p:cNvSpPr/>
          <p:nvPr/>
        </p:nvSpPr>
        <p:spPr>
          <a:xfrm>
            <a:off x="3879948" y="3284984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b) </a:t>
            </a:r>
            <a:r>
              <a:rPr lang="en-US" sz="2800" b="1" dirty="0" err="1" smtClean="0">
                <a:solidFill>
                  <a:srgbClr val="FFFF00"/>
                </a:solidFill>
              </a:rPr>
              <a:t>Nội</a:t>
            </a:r>
            <a:r>
              <a:rPr lang="en-US" sz="2800" b="1" dirty="0" smtClean="0">
                <a:solidFill>
                  <a:srgbClr val="FFFF00"/>
                </a:solidFill>
              </a:rPr>
              <a:t> dung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35417" y="3933056"/>
            <a:ext cx="784921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/>
              <a:t>- </a:t>
            </a:r>
            <a:r>
              <a:rPr lang="en-US" sz="2600" b="1" dirty="0" err="1" smtClean="0"/>
              <a:t>Ca</a:t>
            </a:r>
            <a:r>
              <a:rPr lang="en-US" sz="2600" b="1" dirty="0" smtClean="0"/>
              <a:t> </a:t>
            </a:r>
            <a:r>
              <a:rPr lang="en-US" sz="2600" b="1" dirty="0" err="1"/>
              <a:t>ngợi</a:t>
            </a:r>
            <a:r>
              <a:rPr lang="en-US" sz="2600" b="1" dirty="0"/>
              <a:t> </a:t>
            </a:r>
            <a:r>
              <a:rPr lang="en-US" sz="2600" b="1" dirty="0" err="1"/>
              <a:t>vẻ</a:t>
            </a:r>
            <a:r>
              <a:rPr lang="en-US" sz="2600" b="1" dirty="0"/>
              <a:t> </a:t>
            </a:r>
            <a:r>
              <a:rPr lang="en-US" sz="2600" b="1" dirty="0" err="1"/>
              <a:t>đẹp</a:t>
            </a:r>
            <a:r>
              <a:rPr lang="en-US" sz="2600" b="1" dirty="0"/>
              <a:t>, </a:t>
            </a:r>
            <a:r>
              <a:rPr lang="en-US" sz="2600" b="1" dirty="0" err="1"/>
              <a:t>tài</a:t>
            </a:r>
            <a:r>
              <a:rPr lang="en-US" sz="2600" b="1" dirty="0"/>
              <a:t> </a:t>
            </a:r>
            <a:r>
              <a:rPr lang="en-US" sz="2600" b="1" dirty="0" err="1"/>
              <a:t>năng</a:t>
            </a:r>
            <a:r>
              <a:rPr lang="en-US" sz="2600" b="1" dirty="0"/>
              <a:t> con </a:t>
            </a:r>
            <a:r>
              <a:rPr lang="en-US" sz="2600" b="1" dirty="0" err="1"/>
              <a:t>người</a:t>
            </a:r>
            <a:r>
              <a:rPr lang="en-US" sz="2600" b="1" dirty="0"/>
              <a:t>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dự</a:t>
            </a:r>
            <a:r>
              <a:rPr lang="en-US" sz="2600" b="1" dirty="0"/>
              <a:t> </a:t>
            </a:r>
            <a:r>
              <a:rPr lang="en-US" sz="2600" b="1" dirty="0" err="1"/>
              <a:t>cảm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kiếp</a:t>
            </a:r>
            <a:r>
              <a:rPr lang="en-US" sz="2600" b="1" dirty="0"/>
              <a:t> </a:t>
            </a:r>
            <a:r>
              <a:rPr lang="en-US" sz="2600" b="1" dirty="0" err="1"/>
              <a:t>người</a:t>
            </a:r>
            <a:r>
              <a:rPr lang="en-US" sz="2600" b="1" dirty="0"/>
              <a:t> </a:t>
            </a:r>
            <a:r>
              <a:rPr lang="en-US" sz="2600" b="1" dirty="0" err="1"/>
              <a:t>tài</a:t>
            </a:r>
            <a:r>
              <a:rPr lang="en-US" sz="2600" b="1" dirty="0"/>
              <a:t> </a:t>
            </a:r>
            <a:r>
              <a:rPr lang="en-US" sz="2600" b="1" dirty="0" err="1"/>
              <a:t>hoa</a:t>
            </a:r>
            <a:r>
              <a:rPr lang="en-US" sz="2600" b="1" dirty="0"/>
              <a:t> </a:t>
            </a:r>
            <a:r>
              <a:rPr lang="en-US" sz="2600" b="1" dirty="0" err="1"/>
              <a:t>bạc</a:t>
            </a:r>
            <a:r>
              <a:rPr lang="en-US" sz="2600" b="1" dirty="0"/>
              <a:t> </a:t>
            </a:r>
            <a:r>
              <a:rPr lang="en-US" sz="2600" b="1" dirty="0" err="1"/>
              <a:t>mệnh</a:t>
            </a:r>
            <a:r>
              <a:rPr lang="en-US" sz="2600" b="1" dirty="0"/>
              <a:t> </a:t>
            </a:r>
            <a:endParaRPr lang="en-US" sz="26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/>
              <a:t>- </a:t>
            </a:r>
            <a:r>
              <a:rPr lang="en-US" sz="2600" b="1" dirty="0" err="1" smtClean="0"/>
              <a:t>Biểu</a:t>
            </a:r>
            <a:r>
              <a:rPr lang="en-US" sz="2600" b="1" dirty="0" smtClean="0"/>
              <a:t> </a:t>
            </a:r>
            <a:r>
              <a:rPr lang="en-US" sz="2600" b="1" dirty="0" err="1"/>
              <a:t>hiện</a:t>
            </a:r>
            <a:r>
              <a:rPr lang="en-US" sz="2600" b="1" dirty="0"/>
              <a:t> </a:t>
            </a:r>
            <a:r>
              <a:rPr lang="en-US" sz="2600" b="1" dirty="0" err="1"/>
              <a:t>của</a:t>
            </a:r>
            <a:r>
              <a:rPr lang="en-US" sz="2600" b="1" dirty="0"/>
              <a:t> </a:t>
            </a:r>
            <a:r>
              <a:rPr lang="en-US" sz="2600" b="1" dirty="0" err="1"/>
              <a:t>cảm</a:t>
            </a:r>
            <a:r>
              <a:rPr lang="en-US" sz="2600" b="1" dirty="0"/>
              <a:t> </a:t>
            </a:r>
            <a:r>
              <a:rPr lang="en-US" sz="2600" b="1" dirty="0" err="1"/>
              <a:t>hứng</a:t>
            </a:r>
            <a:r>
              <a:rPr lang="en-US" sz="2600" b="1" dirty="0"/>
              <a:t> </a:t>
            </a:r>
            <a:r>
              <a:rPr lang="en-US" sz="2600" b="1" dirty="0" err="1"/>
              <a:t>nhân</a:t>
            </a:r>
            <a:r>
              <a:rPr lang="en-US" sz="2600" b="1" dirty="0"/>
              <a:t> </a:t>
            </a:r>
            <a:r>
              <a:rPr lang="en-US" sz="2600" b="1" dirty="0" err="1"/>
              <a:t>văn</a:t>
            </a:r>
            <a:r>
              <a:rPr lang="en-US" sz="2600" b="1" dirty="0"/>
              <a:t> ở </a:t>
            </a:r>
            <a:r>
              <a:rPr lang="en-US" sz="2600" b="1" dirty="0" err="1"/>
              <a:t>Nguyễn</a:t>
            </a:r>
            <a:r>
              <a:rPr lang="en-US" sz="2600" b="1" dirty="0"/>
              <a:t> </a:t>
            </a:r>
            <a:r>
              <a:rPr lang="en-US" sz="2600" b="1" dirty="0" smtClean="0"/>
              <a:t>Du</a:t>
            </a:r>
            <a:endParaRPr lang="en-US" sz="2600" b="1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26410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998975"/>
            <a:ext cx="2774216" cy="5519641"/>
          </a:xfrm>
        </p:spPr>
      </p:pic>
      <p:sp>
        <p:nvSpPr>
          <p:cNvPr id="15" name="TextBox 14"/>
          <p:cNvSpPr txBox="1"/>
          <p:nvPr/>
        </p:nvSpPr>
        <p:spPr>
          <a:xfrm>
            <a:off x="469464" y="1155229"/>
            <a:ext cx="273375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9696" y="1279902"/>
            <a:ext cx="79208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a. </a:t>
            </a:r>
            <a:r>
              <a:rPr lang="en-US" sz="2800" b="1" dirty="0" err="1" smtClean="0">
                <a:solidFill>
                  <a:srgbClr val="FFFF00"/>
                </a:solidFill>
              </a:rPr>
              <a:t>Vị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trí</a:t>
            </a:r>
            <a:endParaRPr lang="en-US" sz="2800" b="1" dirty="0" smtClean="0"/>
          </a:p>
          <a:p>
            <a:pPr algn="just">
              <a:spcBef>
                <a:spcPts val="6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Nằm</a:t>
            </a:r>
            <a:r>
              <a:rPr lang="en-US" sz="2800" b="1" dirty="0" smtClean="0"/>
              <a:t> ở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Gặp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và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đính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ước</a:t>
            </a:r>
            <a:endParaRPr lang="en-US" sz="2800" b="1" i="1" dirty="0"/>
          </a:p>
          <a:p>
            <a:pPr algn="just">
              <a:spcBef>
                <a:spcPts val="600"/>
              </a:spcBef>
              <a:tabLst>
                <a:tab pos="271463" algn="l"/>
              </a:tabLst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Miêu</a:t>
            </a:r>
            <a:r>
              <a:rPr lang="en-US" sz="2800" b="1" dirty="0" smtClean="0"/>
              <a:t> </a:t>
            </a:r>
            <a:r>
              <a:rPr lang="en-US" sz="2800" b="1" dirty="0" err="1"/>
              <a:t>tả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xuân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tiết</a:t>
            </a:r>
            <a:r>
              <a:rPr lang="en-US" sz="2800" b="1" dirty="0"/>
              <a:t> </a:t>
            </a:r>
            <a:r>
              <a:rPr lang="en-US" sz="2800" b="1" dirty="0" err="1"/>
              <a:t>Thanh</a:t>
            </a:r>
            <a:r>
              <a:rPr lang="en-US" sz="2800" b="1" dirty="0"/>
              <a:t> minh, </a:t>
            </a:r>
            <a:r>
              <a:rPr lang="en-US" sz="2800" b="1" dirty="0" err="1"/>
              <a:t>chị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Kiều</a:t>
            </a:r>
            <a:r>
              <a:rPr lang="en-US" sz="2800" b="1" dirty="0"/>
              <a:t> </a:t>
            </a:r>
            <a:r>
              <a:rPr lang="en-US" sz="2800" b="1" dirty="0" err="1"/>
              <a:t>đi</a:t>
            </a:r>
            <a:r>
              <a:rPr lang="en-US" sz="2800" b="1" dirty="0"/>
              <a:t> </a:t>
            </a:r>
            <a:r>
              <a:rPr lang="en-US" sz="2800" b="1" err="1"/>
              <a:t>chơi</a:t>
            </a:r>
            <a:r>
              <a:rPr lang="en-US" sz="2800" b="1"/>
              <a:t> </a:t>
            </a:r>
            <a:r>
              <a:rPr lang="en-US" sz="2800" b="1" smtClean="0"/>
              <a:t>xuân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425943" y="3342471"/>
            <a:ext cx="7854633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b. </a:t>
            </a:r>
            <a:r>
              <a:rPr lang="en-US" sz="2800" b="1" dirty="0" err="1" smtClean="0">
                <a:solidFill>
                  <a:srgbClr val="FFFF00"/>
                </a:solidFill>
              </a:rPr>
              <a:t>Bố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cục</a:t>
            </a:r>
            <a:r>
              <a:rPr lang="en-US" sz="2800" b="1" dirty="0" smtClean="0">
                <a:solidFill>
                  <a:srgbClr val="FFFF00"/>
                </a:solidFill>
              </a:rPr>
              <a:t>: </a:t>
            </a:r>
            <a:r>
              <a:rPr lang="en-US" sz="2800" b="1" dirty="0" smtClean="0"/>
              <a:t>3 </a:t>
            </a:r>
            <a:r>
              <a:rPr lang="en-US" sz="2800" b="1" dirty="0" err="1" smtClean="0"/>
              <a:t>phần</a:t>
            </a:r>
            <a:endParaRPr lang="en-US" sz="2800" b="1" dirty="0"/>
          </a:p>
          <a:p>
            <a:pPr algn="just">
              <a:spcBef>
                <a:spcPts val="6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Bốn</a:t>
            </a:r>
            <a:r>
              <a:rPr lang="en-US" sz="2800" b="1" dirty="0" smtClean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 smtClean="0"/>
              <a:t>đầu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Khung</a:t>
            </a:r>
            <a:r>
              <a:rPr lang="en-US" sz="2800" b="1" dirty="0" smtClean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 smtClean="0"/>
              <a:t>xuân</a:t>
            </a:r>
            <a:r>
              <a:rPr lang="en-US" sz="2800" b="1" dirty="0" smtClean="0"/>
              <a:t> </a:t>
            </a:r>
          </a:p>
          <a:p>
            <a:pPr algn="just">
              <a:spcBef>
                <a:spcPts val="6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Tám</a:t>
            </a:r>
            <a:r>
              <a:rPr lang="en-US" sz="2800" b="1" dirty="0" smtClean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 smtClean="0"/>
              <a:t>tiếp</a:t>
            </a:r>
            <a:r>
              <a:rPr lang="en-US" sz="2800" b="1" dirty="0" smtClean="0"/>
              <a:t>: </a:t>
            </a:r>
            <a:r>
              <a:rPr lang="en-US" sz="2800" b="1" dirty="0" err="1"/>
              <a:t>Khung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lễ</a:t>
            </a:r>
            <a:r>
              <a:rPr lang="en-US" sz="2800" b="1" dirty="0"/>
              <a:t> </a:t>
            </a:r>
            <a:r>
              <a:rPr lang="en-US" sz="2800" b="1" dirty="0" err="1"/>
              <a:t>hội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tiết</a:t>
            </a:r>
            <a:r>
              <a:rPr lang="en-US" sz="2800" b="1" dirty="0"/>
              <a:t> </a:t>
            </a:r>
            <a:r>
              <a:rPr lang="en-US" sz="2800" b="1" dirty="0" err="1" smtClean="0"/>
              <a:t>Thanh</a:t>
            </a:r>
            <a:r>
              <a:rPr lang="en-US" sz="2800" b="1" dirty="0" smtClean="0"/>
              <a:t> minh</a:t>
            </a:r>
            <a:endParaRPr lang="en-US" sz="2800" b="1" dirty="0"/>
          </a:p>
          <a:p>
            <a:pPr algn="just">
              <a:spcBef>
                <a:spcPts val="6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Sáu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cuối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/>
              <a:t>chị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Kiều</a:t>
            </a:r>
            <a:r>
              <a:rPr lang="en-US" sz="2800" b="1" dirty="0"/>
              <a:t> du </a:t>
            </a:r>
            <a:r>
              <a:rPr lang="en-US" sz="2800" b="1" dirty="0" err="1"/>
              <a:t>xuân</a:t>
            </a:r>
            <a:r>
              <a:rPr lang="en-US" sz="2800" b="1" dirty="0"/>
              <a:t> </a:t>
            </a:r>
            <a:r>
              <a:rPr lang="en-US" sz="2800" b="1" dirty="0" err="1"/>
              <a:t>trở</a:t>
            </a:r>
            <a:r>
              <a:rPr lang="en-US" sz="2800" b="1" dirty="0"/>
              <a:t> </a:t>
            </a:r>
            <a:r>
              <a:rPr lang="en-US" sz="2800" b="1" dirty="0" err="1" smtClean="0"/>
              <a:t>về</a:t>
            </a:r>
            <a:endParaRPr lang="en-US" sz="2800" b="1" dirty="0"/>
          </a:p>
        </p:txBody>
      </p:sp>
      <p:pic>
        <p:nvPicPr>
          <p:cNvPr id="1026" name="Picture 2" descr="Cảm nhận bốn câu &amp;dstrok;ầu Cảnh ngày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3" y="2737872"/>
            <a:ext cx="2708881" cy="375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42276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4" y="1098550"/>
            <a:ext cx="2510864" cy="5519762"/>
          </a:xfrm>
        </p:spPr>
      </p:pic>
      <p:sp>
        <p:nvSpPr>
          <p:cNvPr id="15" name="TextBox 14"/>
          <p:cNvSpPr txBox="1"/>
          <p:nvPr/>
        </p:nvSpPr>
        <p:spPr>
          <a:xfrm>
            <a:off x="613872" y="1132870"/>
            <a:ext cx="248266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endParaRPr lang="en-US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n-US" sz="22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ảm nhận bốn câu &amp;dstrok;ầu Cảnh ngày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861048"/>
            <a:ext cx="250894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3672" y="1855271"/>
            <a:ext cx="86409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Thời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mùa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xuân</a:t>
            </a:r>
            <a:r>
              <a:rPr lang="en-US" sz="2800" b="1" dirty="0" smtClean="0"/>
              <a:t>:</a:t>
            </a:r>
          </a:p>
          <a:p>
            <a:pPr marL="0" lvl="1"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+ </a:t>
            </a:r>
            <a:r>
              <a:rPr lang="en-US" sz="2800" b="1" dirty="0" err="1" smtClean="0"/>
              <a:t>Thời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bước</a:t>
            </a:r>
            <a:r>
              <a:rPr lang="en-US" sz="2800" b="1" dirty="0" smtClean="0"/>
              <a:t> sang </a:t>
            </a:r>
            <a:r>
              <a:rPr lang="en-US" sz="2800" b="1" dirty="0" err="1" smtClean="0"/>
              <a:t>tháng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thấm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thoắt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trôi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nhanh</a:t>
            </a:r>
            <a:r>
              <a:rPr lang="en-US" sz="2800" b="1" dirty="0" smtClean="0"/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+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tươi</a:t>
            </a:r>
            <a:r>
              <a:rPr lang="en-US" sz="2800" b="1" dirty="0" smtClean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, </a:t>
            </a:r>
            <a:r>
              <a:rPr lang="en-US" sz="2800" b="1" dirty="0" err="1"/>
              <a:t>ấm</a:t>
            </a:r>
            <a:r>
              <a:rPr lang="en-US" sz="2800" b="1" dirty="0"/>
              <a:t> </a:t>
            </a:r>
            <a:r>
              <a:rPr lang="en-US" sz="2800" b="1" dirty="0" err="1" smtClean="0"/>
              <a:t>áp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     +  </a:t>
            </a:r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/>
              <a:t>sắc</a:t>
            </a:r>
            <a:r>
              <a:rPr lang="en-US" sz="2800" b="1" dirty="0"/>
              <a:t> </a:t>
            </a:r>
            <a:r>
              <a:rPr lang="en-US" sz="2800" b="1" dirty="0" err="1"/>
              <a:t>hài</a:t>
            </a:r>
            <a:r>
              <a:rPr lang="en-US" sz="2800" b="1" dirty="0"/>
              <a:t> </a:t>
            </a:r>
            <a:r>
              <a:rPr lang="en-US" sz="2800" b="1" dirty="0" err="1" smtClean="0"/>
              <a:t>hòa</a:t>
            </a:r>
            <a:endParaRPr lang="en-US" sz="2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     + </a:t>
            </a:r>
            <a:r>
              <a:rPr lang="en-US" sz="2800" b="1" dirty="0" err="1"/>
              <a:t>T</a:t>
            </a:r>
            <a:r>
              <a:rPr lang="en-US" sz="2800" b="1" dirty="0" err="1" smtClean="0"/>
              <a:t>inh</a:t>
            </a:r>
            <a:r>
              <a:rPr lang="en-US" sz="2800" b="1" dirty="0" smtClean="0"/>
              <a:t> </a:t>
            </a:r>
            <a:r>
              <a:rPr lang="en-US" sz="2800" b="1" dirty="0" err="1"/>
              <a:t>khôi</a:t>
            </a:r>
            <a:r>
              <a:rPr lang="en-US" sz="2800" b="1" dirty="0"/>
              <a:t>,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giàu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31151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-45861"/>
            <a:ext cx="8112125" cy="8177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ết quả hình ảnh cho ảnh truyền kì mạn l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1" y="1139186"/>
            <a:ext cx="5328592" cy="56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6" y="764704"/>
            <a:ext cx="6670018" cy="1630920"/>
          </a:xfrm>
          <a:prstGeom prst="rect">
            <a:avLst/>
          </a:prstGeom>
          <a:solidFill>
            <a:srgbClr val="21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Kết quả hình ảnh cho ảnh Truyện Kiề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31" y="2395623"/>
            <a:ext cx="5580442" cy="43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68008" y="548680"/>
            <a:ext cx="5303912" cy="1630920"/>
          </a:xfrm>
          <a:prstGeom prst="rect">
            <a:avLst/>
          </a:prstGeom>
          <a:solidFill>
            <a:srgbClr val="21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619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2" y="1105655"/>
            <a:ext cx="2889840" cy="5347681"/>
          </a:xfrm>
        </p:spPr>
      </p:pic>
      <p:sp>
        <p:nvSpPr>
          <p:cNvPr id="15" name="TextBox 14"/>
          <p:cNvSpPr txBox="1"/>
          <p:nvPr/>
        </p:nvSpPr>
        <p:spPr>
          <a:xfrm>
            <a:off x="613872" y="1154355"/>
            <a:ext cx="28898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endParaRPr lang="en-US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ảm nhận bốn câu &amp;dstrok;ầu Cảnh ngày xu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9" y="4509120"/>
            <a:ext cx="28898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3102" y="1619779"/>
            <a:ext cx="7715506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Hai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ngày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Thanh</a:t>
            </a:r>
            <a:r>
              <a:rPr lang="en-US" sz="2800" b="1" dirty="0" smtClean="0"/>
              <a:t> minh: </a:t>
            </a:r>
            <a:r>
              <a:rPr lang="en-US" sz="2800" b="1" i="1" dirty="0" err="1">
                <a:solidFill>
                  <a:srgbClr val="FFFFFF"/>
                </a:solidFill>
              </a:rPr>
              <a:t>lễ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tảo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mộ</a:t>
            </a:r>
            <a:r>
              <a:rPr lang="en-US" sz="2800" b="1" i="1" dirty="0">
                <a:solidFill>
                  <a:srgbClr val="FFFFFF"/>
                </a:solidFill>
              </a:rPr>
              <a:t>, </a:t>
            </a:r>
            <a:r>
              <a:rPr lang="en-US" sz="2800" b="1" i="1" dirty="0" err="1">
                <a:solidFill>
                  <a:srgbClr val="FFFFFF"/>
                </a:solidFill>
              </a:rPr>
              <a:t>hội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đạp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thanh</a:t>
            </a:r>
            <a:endParaRPr lang="en-US" sz="2800" b="1" i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0004" y="2994895"/>
            <a:ext cx="8003538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-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Ngày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hội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vui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nhiệt</a:t>
            </a:r>
            <a:r>
              <a:rPr lang="en-US" sz="2800" b="1" dirty="0" smtClean="0"/>
              <a:t>; </a:t>
            </a:r>
            <a:r>
              <a:rPr lang="en-US" sz="2800" b="1" dirty="0" err="1" smtClean="0"/>
              <a:t>tâm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nức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rạo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rực</a:t>
            </a:r>
            <a:endParaRPr lang="en-US" sz="2800" b="1" dirty="0" smtClean="0"/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Truyền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lễ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hội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tốt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đẹp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tưởng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nhớ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khuất</a:t>
            </a:r>
            <a:endParaRPr lang="en-US" sz="2800" b="1" dirty="0" smtClean="0"/>
          </a:p>
          <a:p>
            <a:pPr algn="just">
              <a:lnSpc>
                <a:spcPct val="150000"/>
              </a:lnSpc>
            </a:pPr>
            <a:endParaRPr lang="en-US" sz="2800" b="1" dirty="0" smtClean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b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736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0" y="1199666"/>
            <a:ext cx="2979516" cy="4990071"/>
          </a:xfrm>
        </p:spPr>
      </p:pic>
      <p:sp>
        <p:nvSpPr>
          <p:cNvPr id="15" name="TextBox 14"/>
          <p:cNvSpPr txBox="1"/>
          <p:nvPr/>
        </p:nvSpPr>
        <p:spPr>
          <a:xfrm>
            <a:off x="349740" y="998976"/>
            <a:ext cx="29490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5720" y="2001931"/>
            <a:ext cx="74168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/>
              <a:t>- </a:t>
            </a:r>
            <a:r>
              <a:rPr lang="en-US" sz="2600" b="1" dirty="0" err="1"/>
              <a:t>Cảnh</a:t>
            </a:r>
            <a:r>
              <a:rPr lang="en-US" sz="2600" b="1" dirty="0"/>
              <a:t> </a:t>
            </a:r>
            <a:r>
              <a:rPr lang="en-US" sz="2600" b="1" dirty="0" err="1" smtClean="0"/>
              <a:t>vật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cái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thanh</a:t>
            </a:r>
            <a:r>
              <a:rPr lang="en-US" sz="2600" b="1" dirty="0"/>
              <a:t>, </a:t>
            </a:r>
            <a:r>
              <a:rPr lang="en-US" sz="2600" b="1" dirty="0" err="1"/>
              <a:t>cái</a:t>
            </a:r>
            <a:r>
              <a:rPr lang="en-US" sz="2600" b="1" dirty="0"/>
              <a:t> </a:t>
            </a:r>
            <a:r>
              <a:rPr lang="en-US" sz="2600" b="1" dirty="0" err="1"/>
              <a:t>dịu</a:t>
            </a:r>
            <a:r>
              <a:rPr lang="en-US" sz="2600" b="1" dirty="0"/>
              <a:t> </a:t>
            </a:r>
            <a:r>
              <a:rPr lang="en-US" sz="2600" b="1" dirty="0" err="1"/>
              <a:t>của</a:t>
            </a:r>
            <a:r>
              <a:rPr lang="en-US" sz="2600" b="1" dirty="0"/>
              <a:t> </a:t>
            </a:r>
            <a:r>
              <a:rPr lang="en-US" sz="2600" b="1" dirty="0" err="1"/>
              <a:t>mùa</a:t>
            </a:r>
            <a:r>
              <a:rPr lang="en-US" sz="2600" b="1" dirty="0"/>
              <a:t> </a:t>
            </a:r>
            <a:r>
              <a:rPr lang="en-US" sz="2600" b="1" dirty="0" err="1"/>
              <a:t>xuân</a:t>
            </a:r>
            <a:r>
              <a:rPr lang="en-US" sz="2600" b="1" dirty="0"/>
              <a:t>. </a:t>
            </a:r>
            <a:r>
              <a:rPr lang="en-US" sz="2600" b="1" dirty="0" err="1"/>
              <a:t>Mọi</a:t>
            </a:r>
            <a:r>
              <a:rPr lang="en-US" sz="2600" b="1" dirty="0"/>
              <a:t> </a:t>
            </a:r>
            <a:r>
              <a:rPr lang="en-US" sz="2600" b="1" dirty="0" err="1"/>
              <a:t>chuyển</a:t>
            </a:r>
            <a:r>
              <a:rPr lang="en-US" sz="2600" b="1" dirty="0"/>
              <a:t> </a:t>
            </a:r>
            <a:r>
              <a:rPr lang="en-US" sz="2600" b="1" dirty="0" err="1"/>
              <a:t>động</a:t>
            </a:r>
            <a:r>
              <a:rPr lang="en-US" sz="2600" b="1" dirty="0"/>
              <a:t> </a:t>
            </a:r>
            <a:r>
              <a:rPr lang="en-US" sz="2600" b="1" dirty="0" err="1"/>
              <a:t>đều</a:t>
            </a:r>
            <a:r>
              <a:rPr lang="en-US" sz="2600" b="1" dirty="0"/>
              <a:t> </a:t>
            </a:r>
            <a:r>
              <a:rPr lang="en-US" sz="2600" b="1" dirty="0" err="1"/>
              <a:t>nhẹ</a:t>
            </a:r>
            <a:r>
              <a:rPr lang="en-US" sz="2600" b="1" dirty="0"/>
              <a:t> </a:t>
            </a:r>
            <a:r>
              <a:rPr lang="en-US" sz="2600" b="1" dirty="0" err="1"/>
              <a:t>nhàng</a:t>
            </a:r>
            <a:r>
              <a:rPr lang="en-US" sz="2600" b="1" dirty="0"/>
              <a:t>, </a:t>
            </a:r>
            <a:r>
              <a:rPr lang="en-US" sz="2600" b="1" dirty="0" err="1"/>
              <a:t>chậm</a:t>
            </a:r>
            <a:r>
              <a:rPr lang="en-US" sz="2600" b="1" dirty="0"/>
              <a:t> </a:t>
            </a:r>
            <a:r>
              <a:rPr lang="en-US" sz="2600" b="1" dirty="0" err="1"/>
              <a:t>lại</a:t>
            </a:r>
            <a:r>
              <a:rPr lang="en-US" sz="2600" b="1" dirty="0"/>
              <a:t>, </a:t>
            </a:r>
            <a:r>
              <a:rPr lang="en-US" sz="2600" b="1" dirty="0" err="1"/>
              <a:t>thưa</a:t>
            </a:r>
            <a:r>
              <a:rPr lang="en-US" sz="2600" b="1" dirty="0"/>
              <a:t> </a:t>
            </a:r>
            <a:r>
              <a:rPr lang="en-US" sz="2600" b="1" dirty="0" err="1"/>
              <a:t>thớt</a:t>
            </a:r>
            <a:r>
              <a:rPr lang="en-US" sz="2600" b="1" dirty="0"/>
              <a:t> </a:t>
            </a:r>
            <a:r>
              <a:rPr lang="en-US" sz="2600" b="1" dirty="0" err="1"/>
              <a:t>dần</a:t>
            </a:r>
            <a:r>
              <a:rPr lang="en-US" sz="2600" b="1" dirty="0"/>
              <a:t>, </a:t>
            </a:r>
            <a:r>
              <a:rPr lang="en-US" sz="2600" b="1" dirty="0" err="1"/>
              <a:t>mờ</a:t>
            </a:r>
            <a:r>
              <a:rPr lang="en-US" sz="2600" b="1" dirty="0"/>
              <a:t> </a:t>
            </a:r>
            <a:r>
              <a:rPr lang="en-US" sz="2600" b="1" dirty="0" err="1"/>
              <a:t>nhạt</a:t>
            </a:r>
            <a:r>
              <a:rPr lang="en-US" sz="2600" b="1" dirty="0"/>
              <a:t> </a:t>
            </a:r>
            <a:r>
              <a:rPr lang="en-US" sz="2600" b="1" dirty="0" err="1" smtClean="0"/>
              <a:t>đi</a:t>
            </a:r>
            <a:r>
              <a:rPr lang="en-US" sz="2600" b="1" dirty="0" smtClean="0"/>
              <a:t>.</a:t>
            </a:r>
            <a:endParaRPr lang="en-US" sz="2600" b="1" dirty="0">
              <a:solidFill>
                <a:srgbClr val="FFC000"/>
              </a:solidFill>
            </a:endParaRPr>
          </a:p>
          <a:p>
            <a:pPr algn="just"/>
            <a:r>
              <a:rPr lang="en-US" sz="2600" b="1" dirty="0" smtClean="0"/>
              <a:t> </a:t>
            </a:r>
            <a:endParaRPr lang="en-US" sz="2600" b="1" dirty="0"/>
          </a:p>
        </p:txBody>
      </p:sp>
      <p:sp>
        <p:nvSpPr>
          <p:cNvPr id="9" name="Rectangle 8"/>
          <p:cNvSpPr/>
          <p:nvPr/>
        </p:nvSpPr>
        <p:spPr>
          <a:xfrm>
            <a:off x="3658816" y="3789040"/>
            <a:ext cx="74777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FFFFFF"/>
                </a:solidFill>
              </a:rPr>
              <a:t>- </a:t>
            </a:r>
            <a:r>
              <a:rPr lang="en-US" sz="2600" b="1" dirty="0" err="1" smtClean="0">
                <a:solidFill>
                  <a:srgbClr val="FFFFFF"/>
                </a:solidFill>
              </a:rPr>
              <a:t>Tâm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trạng</a:t>
            </a:r>
            <a:r>
              <a:rPr lang="en-US" sz="2600" b="1" dirty="0">
                <a:solidFill>
                  <a:srgbClr val="FFFFFF"/>
                </a:solidFill>
              </a:rPr>
              <a:t> con </a:t>
            </a:r>
            <a:r>
              <a:rPr lang="en-US" sz="2600" b="1" dirty="0" err="1" smtClean="0">
                <a:solidFill>
                  <a:srgbClr val="FFFFFF"/>
                </a:solidFill>
              </a:rPr>
              <a:t>người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</a:rPr>
              <a:t>bâng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</a:rPr>
              <a:t>khuâng</a:t>
            </a:r>
            <a:r>
              <a:rPr lang="en-US" sz="2600" b="1" dirty="0" smtClean="0">
                <a:solidFill>
                  <a:srgbClr val="FFFFFF"/>
                </a:solidFill>
              </a:rPr>
              <a:t>, </a:t>
            </a:r>
            <a:r>
              <a:rPr lang="en-US" sz="2600" b="1" dirty="0" err="1" smtClean="0">
                <a:solidFill>
                  <a:srgbClr val="FFFFFF"/>
                </a:solidFill>
              </a:rPr>
              <a:t>lưu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</a:rPr>
              <a:t>luyến</a:t>
            </a:r>
            <a:r>
              <a:rPr lang="en-US" sz="2600" b="1" dirty="0" smtClean="0">
                <a:solidFill>
                  <a:srgbClr val="FFFFFF"/>
                </a:solidFill>
              </a:rPr>
              <a:t>, </a:t>
            </a:r>
            <a:r>
              <a:rPr lang="en-US" sz="2600" b="1" dirty="0" err="1" smtClean="0">
                <a:solidFill>
                  <a:srgbClr val="FFFFFF"/>
                </a:solidFill>
              </a:rPr>
              <a:t>linh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</a:rPr>
              <a:t>cảm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</a:rPr>
              <a:t>về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</a:rPr>
              <a:t>những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</a:rPr>
              <a:t>điều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</a:rPr>
              <a:t>sắp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</a:rPr>
              <a:t>xảy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</a:rPr>
              <a:t>ra.</a:t>
            </a: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13508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2" y="1181855"/>
            <a:ext cx="2942416" cy="5519641"/>
          </a:xfrm>
        </p:spPr>
      </p:pic>
      <p:sp>
        <p:nvSpPr>
          <p:cNvPr id="15" name="TextBox 14"/>
          <p:cNvSpPr txBox="1"/>
          <p:nvPr/>
        </p:nvSpPr>
        <p:spPr>
          <a:xfrm>
            <a:off x="705312" y="1258056"/>
            <a:ext cx="294241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endParaRPr lang="en-US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ảm nhận bốn câu &amp;dstrok;ầu Cảnh ngày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2" y="3281809"/>
            <a:ext cx="2476500" cy="328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91744" y="1694527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a) </a:t>
            </a:r>
            <a:r>
              <a:rPr lang="en-US" sz="2800" b="1" dirty="0" err="1" smtClean="0">
                <a:solidFill>
                  <a:srgbClr val="FFFF00"/>
                </a:solidFill>
              </a:rPr>
              <a:t>Nghệ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thuật</a:t>
            </a:r>
            <a:endParaRPr lang="en-US" sz="2800" b="1" dirty="0">
              <a:solidFill>
                <a:srgbClr val="FFFF00"/>
              </a:solidFill>
            </a:endParaRPr>
          </a:p>
          <a:p>
            <a:pPr algn="just"/>
            <a:r>
              <a:rPr lang="en-US" sz="2800" b="1" dirty="0" smtClean="0"/>
              <a:t>    </a:t>
            </a:r>
            <a:r>
              <a:rPr lang="en-US" sz="2800" b="1" dirty="0" err="1" smtClean="0"/>
              <a:t>Sử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ngôn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ảnh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giàu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nhịp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điệu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diễn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791744" y="386104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b) </a:t>
            </a:r>
            <a:r>
              <a:rPr lang="en-US" sz="2800" b="1" dirty="0" err="1" smtClean="0">
                <a:solidFill>
                  <a:srgbClr val="FFFF00"/>
                </a:solidFill>
              </a:rPr>
              <a:t>Nội</a:t>
            </a:r>
            <a:r>
              <a:rPr lang="en-US" sz="2800" b="1" dirty="0" smtClean="0">
                <a:solidFill>
                  <a:srgbClr val="FFFF00"/>
                </a:solidFill>
              </a:rPr>
              <a:t> dung</a:t>
            </a:r>
            <a:endParaRPr lang="en-US" sz="2800" b="1" dirty="0">
              <a:solidFill>
                <a:srgbClr val="FFFF00"/>
              </a:solidFill>
            </a:endParaRPr>
          </a:p>
          <a:p>
            <a:pPr algn="just"/>
            <a:r>
              <a:rPr lang="en-US" sz="2800" b="1" dirty="0" smtClean="0"/>
              <a:t>- </a:t>
            </a:r>
            <a:r>
              <a:rPr lang="en-US" sz="2800" b="1" dirty="0" err="1" smtClean="0"/>
              <a:t>Bức</a:t>
            </a:r>
            <a:r>
              <a:rPr lang="en-US" sz="2800" b="1" dirty="0" smtClean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thiên</a:t>
            </a:r>
            <a:r>
              <a:rPr lang="en-US" sz="2800" b="1" dirty="0"/>
              <a:t> </a:t>
            </a:r>
            <a:r>
              <a:rPr lang="en-US" sz="2800" b="1" dirty="0" err="1"/>
              <a:t>nhiên</a:t>
            </a:r>
            <a:r>
              <a:rPr lang="en-US" sz="2800" b="1" dirty="0"/>
              <a:t>, </a:t>
            </a:r>
            <a:r>
              <a:rPr lang="en-US" sz="2800" b="1" dirty="0" err="1"/>
              <a:t>lễ</a:t>
            </a:r>
            <a:r>
              <a:rPr lang="en-US" sz="2800" b="1" dirty="0"/>
              <a:t> </a:t>
            </a:r>
            <a:r>
              <a:rPr lang="en-US" sz="2800" b="1" dirty="0" err="1"/>
              <a:t>hội</a:t>
            </a:r>
            <a:r>
              <a:rPr lang="en-US" sz="2800" b="1" dirty="0"/>
              <a:t> </a:t>
            </a:r>
            <a:r>
              <a:rPr lang="en-US" sz="2800" b="1" dirty="0" err="1"/>
              <a:t>mùa</a:t>
            </a:r>
            <a:r>
              <a:rPr lang="en-US" sz="2800" b="1" dirty="0"/>
              <a:t> </a:t>
            </a:r>
            <a:r>
              <a:rPr lang="en-US" sz="2800" b="1" dirty="0" err="1"/>
              <a:t>xuân</a:t>
            </a:r>
            <a:r>
              <a:rPr lang="en-US" sz="2800" b="1" dirty="0"/>
              <a:t> </a:t>
            </a:r>
            <a:r>
              <a:rPr lang="en-US" sz="2800" b="1" dirty="0" err="1"/>
              <a:t>tươi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,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 smtClean="0"/>
              <a:t>sáng</a:t>
            </a:r>
            <a:r>
              <a:rPr lang="en-US" sz="2800" b="1" dirty="0" smtClean="0"/>
              <a:t>.</a:t>
            </a:r>
          </a:p>
          <a:p>
            <a:pPr algn="just"/>
            <a:r>
              <a:rPr lang="en-US" sz="2800" b="1" dirty="0" smtClean="0"/>
              <a:t>- </a:t>
            </a:r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Nguyễn</a:t>
            </a:r>
            <a:r>
              <a:rPr lang="en-US" sz="2800" b="1" dirty="0" smtClean="0"/>
              <a:t> Du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hồn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trẻ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tuổi</a:t>
            </a:r>
            <a:r>
              <a:rPr lang="en-US" sz="2800" b="1" dirty="0" smtClean="0"/>
              <a:t>.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11478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2" y="1206847"/>
            <a:ext cx="2510864" cy="5311770"/>
          </a:xfrm>
        </p:spPr>
      </p:pic>
      <p:sp>
        <p:nvSpPr>
          <p:cNvPr id="15" name="TextBox 14"/>
          <p:cNvSpPr txBox="1"/>
          <p:nvPr/>
        </p:nvSpPr>
        <p:spPr>
          <a:xfrm>
            <a:off x="735792" y="998976"/>
            <a:ext cx="24826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endParaRPr lang="en-US" sz="2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1704" y="1124744"/>
            <a:ext cx="784887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a) </a:t>
            </a:r>
            <a:r>
              <a:rPr lang="en-US" sz="2800" b="1" dirty="0" err="1" smtClean="0">
                <a:solidFill>
                  <a:srgbClr val="FFFF00"/>
                </a:solidFill>
              </a:rPr>
              <a:t>Vị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trí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Nằm</a:t>
            </a:r>
            <a:r>
              <a:rPr lang="en-US" sz="2800" b="1" dirty="0" smtClean="0"/>
              <a:t> </a:t>
            </a:r>
            <a:r>
              <a:rPr lang="en-US" sz="2800" b="1" dirty="0"/>
              <a:t>ở </a:t>
            </a:r>
            <a:r>
              <a:rPr lang="en-US" sz="2800" b="1" dirty="0" err="1"/>
              <a:t>phần</a:t>
            </a:r>
            <a:r>
              <a:rPr lang="en-US" sz="2800" b="1" dirty="0"/>
              <a:t> </a:t>
            </a:r>
            <a:r>
              <a:rPr lang="en-US" sz="2800" b="1" i="1" dirty="0" err="1" smtClean="0"/>
              <a:t>Gia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biến</a:t>
            </a:r>
            <a:r>
              <a:rPr lang="en-US" sz="2800" b="1" i="1" dirty="0"/>
              <a:t> </a:t>
            </a:r>
            <a:r>
              <a:rPr lang="en-US" sz="2800" b="1" i="1" dirty="0" err="1"/>
              <a:t>và</a:t>
            </a:r>
            <a:r>
              <a:rPr lang="en-US" sz="2800" b="1" i="1" dirty="0"/>
              <a:t> </a:t>
            </a:r>
            <a:r>
              <a:rPr lang="en-US" sz="2800" b="1" i="1" dirty="0" err="1"/>
              <a:t>lưu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lạc</a:t>
            </a:r>
            <a:endParaRPr lang="en-US" sz="2800" b="1" dirty="0"/>
          </a:p>
          <a:p>
            <a:pPr algn="just">
              <a:spcBef>
                <a:spcPts val="6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Tái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Tú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lỏng</a:t>
            </a:r>
            <a:r>
              <a:rPr lang="en-US" sz="2800" b="1" dirty="0" smtClean="0"/>
              <a:t> ở </a:t>
            </a:r>
            <a:r>
              <a:rPr lang="en-US" sz="2800" b="1" dirty="0" err="1" smtClean="0"/>
              <a:t>lầu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Ngưng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Bích</a:t>
            </a:r>
            <a:endParaRPr lang="en-US" sz="2800" b="1" dirty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/>
              <a:t>	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9716" y="3068960"/>
            <a:ext cx="774086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b) </a:t>
            </a:r>
            <a:r>
              <a:rPr lang="en-US" sz="2800" b="1" dirty="0" err="1" smtClean="0">
                <a:solidFill>
                  <a:srgbClr val="FFFF00"/>
                </a:solidFill>
              </a:rPr>
              <a:t>Bố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cục</a:t>
            </a:r>
            <a:r>
              <a:rPr lang="en-US" sz="2800" b="1" dirty="0" smtClean="0">
                <a:solidFill>
                  <a:srgbClr val="FFFF00"/>
                </a:solidFill>
              </a:rPr>
              <a:t>: 3 </a:t>
            </a:r>
            <a:r>
              <a:rPr lang="en-US" sz="2800" b="1" dirty="0" err="1" smtClean="0">
                <a:solidFill>
                  <a:srgbClr val="FFFF00"/>
                </a:solidFill>
              </a:rPr>
              <a:t>phần</a:t>
            </a:r>
            <a:endParaRPr lang="en-US" sz="2800" b="1" dirty="0">
              <a:solidFill>
                <a:srgbClr val="FFFF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Sáu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đầu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cô</a:t>
            </a:r>
            <a:r>
              <a:rPr lang="en-US" sz="2800" b="1" dirty="0"/>
              <a:t> </a:t>
            </a:r>
            <a:r>
              <a:rPr lang="en-US" sz="2800" b="1" dirty="0" err="1"/>
              <a:t>đơn</a:t>
            </a:r>
            <a:r>
              <a:rPr lang="en-US" sz="2800" b="1" dirty="0"/>
              <a:t>, </a:t>
            </a:r>
            <a:r>
              <a:rPr lang="en-US" sz="2800" b="1" dirty="0" err="1"/>
              <a:t>tội</a:t>
            </a:r>
            <a:r>
              <a:rPr lang="en-US" sz="2800" b="1" dirty="0"/>
              <a:t> </a:t>
            </a:r>
            <a:r>
              <a:rPr lang="en-US" sz="2800" b="1" dirty="0" err="1"/>
              <a:t>nghiệp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Kiều</a:t>
            </a:r>
            <a:r>
              <a:rPr lang="en-US" sz="2800" b="1" dirty="0"/>
              <a:t> </a:t>
            </a:r>
          </a:p>
          <a:p>
            <a:pPr algn="just">
              <a:spcBef>
                <a:spcPts val="6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Tám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: </a:t>
            </a:r>
            <a:r>
              <a:rPr lang="en-US" sz="2800" b="1" dirty="0" err="1" smtClean="0"/>
              <a:t>Nỗi</a:t>
            </a:r>
            <a:r>
              <a:rPr lang="en-US" sz="2800" b="1" dirty="0" smtClean="0"/>
              <a:t> </a:t>
            </a:r>
            <a:r>
              <a:rPr lang="en-US" sz="2800" b="1" dirty="0" err="1"/>
              <a:t>thương</a:t>
            </a:r>
            <a:r>
              <a:rPr lang="en-US" sz="2800" b="1" dirty="0"/>
              <a:t> </a:t>
            </a:r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 smtClean="0"/>
              <a:t>Kiều</a:t>
            </a:r>
            <a:endParaRPr lang="en-US" sz="2800" b="1" dirty="0" smtClean="0"/>
          </a:p>
          <a:p>
            <a:pPr algn="just">
              <a:spcBef>
                <a:spcPts val="6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Tám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cuối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Tâm</a:t>
            </a:r>
            <a:r>
              <a:rPr lang="en-US" sz="2800" b="1" dirty="0" smtClean="0"/>
              <a:t> </a:t>
            </a:r>
            <a:r>
              <a:rPr lang="en-US" sz="2800" b="1" dirty="0" err="1"/>
              <a:t>trạng</a:t>
            </a:r>
            <a:r>
              <a:rPr lang="en-US" sz="2800" b="1" dirty="0"/>
              <a:t> </a:t>
            </a:r>
            <a:r>
              <a:rPr lang="en-US" sz="2800" b="1" dirty="0" err="1"/>
              <a:t>đau</a:t>
            </a:r>
            <a:r>
              <a:rPr lang="en-US" sz="2800" b="1" dirty="0"/>
              <a:t> </a:t>
            </a:r>
            <a:r>
              <a:rPr lang="en-US" sz="2800" b="1" dirty="0" err="1"/>
              <a:t>buồn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Kiều</a:t>
            </a:r>
            <a:r>
              <a:rPr lang="en-US" sz="2800" b="1" dirty="0"/>
              <a:t> qua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nhìn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	</a:t>
            </a:r>
            <a:endParaRPr lang="en-US" sz="2800" dirty="0"/>
          </a:p>
        </p:txBody>
      </p:sp>
      <p:pic>
        <p:nvPicPr>
          <p:cNvPr id="5122" name="Picture 2" descr="Phân tích &amp;dstrok;oạn trích “Kiều ở lầu Ngưng Bích” của Nguyễn D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6" y="3229188"/>
            <a:ext cx="2530147" cy="33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26812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7" y="836712"/>
            <a:ext cx="2659235" cy="5472608"/>
          </a:xfrm>
        </p:spPr>
      </p:pic>
      <p:sp>
        <p:nvSpPr>
          <p:cNvPr id="15" name="TextBox 14"/>
          <p:cNvSpPr txBox="1"/>
          <p:nvPr/>
        </p:nvSpPr>
        <p:spPr>
          <a:xfrm>
            <a:off x="674832" y="404664"/>
            <a:ext cx="266122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7682" y="99897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/>
          </a:p>
        </p:txBody>
      </p:sp>
      <p:sp>
        <p:nvSpPr>
          <p:cNvPr id="4" name="Rectangle 3"/>
          <p:cNvSpPr/>
          <p:nvPr/>
        </p:nvSpPr>
        <p:spPr>
          <a:xfrm>
            <a:off x="3624085" y="548680"/>
            <a:ext cx="73684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b="1" dirty="0" smtClean="0"/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: </a:t>
            </a:r>
            <a:r>
              <a:rPr lang="en-US" sz="2800" b="1" dirty="0" err="1"/>
              <a:t>Kiều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giam</a:t>
            </a:r>
            <a:r>
              <a:rPr lang="en-US" sz="2800" b="1" dirty="0"/>
              <a:t> </a:t>
            </a:r>
            <a:r>
              <a:rPr lang="en-US" sz="2800" b="1" dirty="0" err="1"/>
              <a:t>lỏng</a:t>
            </a:r>
            <a:r>
              <a:rPr lang="en-US" sz="2800" b="1" dirty="0"/>
              <a:t>, </a:t>
            </a:r>
            <a:r>
              <a:rPr lang="en-US" sz="2800" b="1" dirty="0" err="1"/>
              <a:t>khóa</a:t>
            </a:r>
            <a:r>
              <a:rPr lang="en-US" sz="2800" b="1" dirty="0"/>
              <a:t> </a:t>
            </a:r>
            <a:r>
              <a:rPr lang="en-US" sz="2800" b="1" dirty="0" err="1"/>
              <a:t>kín</a:t>
            </a:r>
            <a:r>
              <a:rPr lang="en-US" sz="2800" b="1" dirty="0"/>
              <a:t> </a:t>
            </a:r>
            <a:r>
              <a:rPr lang="en-US" sz="2800" b="1" dirty="0" err="1"/>
              <a:t>tuổi</a:t>
            </a:r>
            <a:r>
              <a:rPr lang="en-US" sz="2800" b="1" dirty="0"/>
              <a:t> </a:t>
            </a:r>
            <a:r>
              <a:rPr lang="en-US" sz="2800" b="1" dirty="0" err="1"/>
              <a:t>xuân</a:t>
            </a:r>
            <a:r>
              <a:rPr lang="en-US" sz="2800" b="1" dirty="0"/>
              <a:t> ở </a:t>
            </a:r>
            <a:r>
              <a:rPr lang="en-US" sz="2800" b="1" dirty="0" err="1"/>
              <a:t>lầu</a:t>
            </a:r>
            <a:r>
              <a:rPr lang="en-US" sz="2800" b="1" dirty="0"/>
              <a:t> </a:t>
            </a:r>
            <a:r>
              <a:rPr lang="en-US" sz="2800" b="1" dirty="0" err="1"/>
              <a:t>Ngưng</a:t>
            </a:r>
            <a:r>
              <a:rPr lang="en-US" sz="2800" b="1" dirty="0"/>
              <a:t> </a:t>
            </a:r>
            <a:r>
              <a:rPr lang="en-US" sz="2800" b="1" dirty="0" err="1"/>
              <a:t>Bích</a:t>
            </a:r>
            <a:r>
              <a:rPr lang="en-US" sz="28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thời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+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mênh</a:t>
            </a:r>
            <a:r>
              <a:rPr lang="en-US" sz="2800" b="1" dirty="0" smtClean="0"/>
              <a:t> </a:t>
            </a:r>
            <a:r>
              <a:rPr lang="en-US" sz="2800" b="1" dirty="0" err="1"/>
              <a:t>mông</a:t>
            </a:r>
            <a:r>
              <a:rPr lang="en-US" sz="2800" b="1" dirty="0"/>
              <a:t>, </a:t>
            </a:r>
            <a:r>
              <a:rPr lang="en-US" sz="2800" b="1" dirty="0" err="1"/>
              <a:t>hoang</a:t>
            </a:r>
            <a:r>
              <a:rPr lang="en-US" sz="2800" b="1" dirty="0"/>
              <a:t> </a:t>
            </a:r>
            <a:r>
              <a:rPr lang="en-US" sz="2800" b="1" dirty="0" err="1"/>
              <a:t>vắng</a:t>
            </a:r>
            <a:r>
              <a:rPr lang="en-US" sz="2800" b="1" dirty="0"/>
              <a:t>,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biệt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+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: </a:t>
            </a:r>
            <a:r>
              <a:rPr lang="en-US" sz="2800" b="1" dirty="0" err="1"/>
              <a:t>tuần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, </a:t>
            </a:r>
            <a:r>
              <a:rPr lang="en-US" sz="2800" b="1" dirty="0" err="1"/>
              <a:t>khép</a:t>
            </a:r>
            <a:r>
              <a:rPr lang="en-US" sz="2800" b="1" dirty="0"/>
              <a:t> </a:t>
            </a:r>
            <a:r>
              <a:rPr lang="en-US" sz="2800" b="1" dirty="0" err="1"/>
              <a:t>kín</a:t>
            </a:r>
            <a:r>
              <a:rPr lang="en-US" sz="2800" b="1" i="1" dirty="0"/>
              <a:t>.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Tâm</a:t>
            </a:r>
            <a:r>
              <a:rPr lang="en-US" sz="2800" b="1" dirty="0" smtClean="0"/>
              <a:t> </a:t>
            </a:r>
            <a:r>
              <a:rPr lang="en-US" sz="2800" b="1" dirty="0" err="1"/>
              <a:t>trạng</a:t>
            </a:r>
            <a:r>
              <a:rPr lang="en-US" sz="2800" b="1" dirty="0"/>
              <a:t>: </a:t>
            </a:r>
            <a:r>
              <a:rPr lang="en-US" sz="2800" b="1" dirty="0" err="1" smtClean="0"/>
              <a:t>cô</a:t>
            </a:r>
            <a:r>
              <a:rPr lang="en-US" sz="2800" b="1" dirty="0" smtClean="0"/>
              <a:t> </a:t>
            </a:r>
            <a:r>
              <a:rPr lang="en-US" sz="2800" b="1" dirty="0" err="1"/>
              <a:t>đơn</a:t>
            </a:r>
            <a:r>
              <a:rPr lang="en-US" sz="2800" b="1" dirty="0"/>
              <a:t>, </a:t>
            </a:r>
            <a:r>
              <a:rPr lang="en-US" sz="2800" b="1" dirty="0" err="1"/>
              <a:t>tủi</a:t>
            </a:r>
            <a:r>
              <a:rPr lang="en-US" sz="2800" b="1" dirty="0"/>
              <a:t> </a:t>
            </a:r>
            <a:r>
              <a:rPr lang="en-US" sz="2800" b="1" dirty="0" err="1"/>
              <a:t>thẹn</a:t>
            </a:r>
            <a:r>
              <a:rPr lang="en-US" sz="2800" b="1" dirty="0"/>
              <a:t>, </a:t>
            </a:r>
            <a:r>
              <a:rPr lang="en-US" sz="2800" b="1" dirty="0" err="1"/>
              <a:t>đau</a:t>
            </a:r>
            <a:r>
              <a:rPr lang="en-US" sz="2800" b="1" dirty="0"/>
              <a:t> </a:t>
            </a:r>
            <a:r>
              <a:rPr lang="en-US" sz="2800" b="1" dirty="0" err="1" smtClean="0"/>
              <a:t>đớn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>
              <a:lnSpc>
                <a:spcPct val="150000"/>
              </a:lnSpc>
            </a:pP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3688" y="4005222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600" b="1"/>
          </a:p>
        </p:txBody>
      </p:sp>
      <p:sp>
        <p:nvSpPr>
          <p:cNvPr id="7" name="Rectangle 6"/>
          <p:cNvSpPr/>
          <p:nvPr/>
        </p:nvSpPr>
        <p:spPr>
          <a:xfrm>
            <a:off x="3265693" y="4854932"/>
            <a:ext cx="85569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b="1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  <p:pic>
        <p:nvPicPr>
          <p:cNvPr id="11" name="Picture 2" descr="Phân tích &amp;dstrok;oạn trích “Kiều ở lầu Ngưng Bích” của Nguyễn D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3" y="4128760"/>
            <a:ext cx="2661220" cy="21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4" y="1124745"/>
            <a:ext cx="2510864" cy="5479856"/>
          </a:xfrm>
        </p:spPr>
      </p:pic>
      <p:sp>
        <p:nvSpPr>
          <p:cNvPr id="15" name="TextBox 14"/>
          <p:cNvSpPr txBox="1"/>
          <p:nvPr/>
        </p:nvSpPr>
        <p:spPr>
          <a:xfrm>
            <a:off x="648544" y="1124744"/>
            <a:ext cx="25306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endParaRPr lang="en-US" sz="2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en-US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endParaRPr lang="en-US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9696" y="1628800"/>
            <a:ext cx="4012664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lphaLcPeriod"/>
            </a:pP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endParaRPr 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thề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4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tủi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vùi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6160" y="1556792"/>
            <a:ext cx="4032448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Day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372360" y="1340768"/>
            <a:ext cx="0" cy="4608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  <p:pic>
        <p:nvPicPr>
          <p:cNvPr id="9" name="Picture 2" descr="Phân tích &amp;dstrok;oạn trích “Kiều ở lầu Ngưng Bích” của Nguyễn D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3" y="4581128"/>
            <a:ext cx="250435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764704"/>
            <a:ext cx="2600933" cy="5760640"/>
          </a:xfrm>
        </p:spPr>
      </p:pic>
      <p:sp>
        <p:nvSpPr>
          <p:cNvPr id="15" name="TextBox 14"/>
          <p:cNvSpPr txBox="1"/>
          <p:nvPr/>
        </p:nvSpPr>
        <p:spPr>
          <a:xfrm>
            <a:off x="551384" y="751791"/>
            <a:ext cx="25373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endParaRPr lang="en-US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2317" y="3140968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solidFill>
                  <a:srgbClr val="FFFF00"/>
                </a:solidFill>
              </a:rPr>
              <a:t>Nhận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xét</a:t>
            </a:r>
            <a:r>
              <a:rPr lang="en-US" sz="2800" b="1" dirty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229665"/>
            <a:ext cx="2600933" cy="22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59896" y="112474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err="1"/>
              <a:t>Kiều</a:t>
            </a:r>
            <a:r>
              <a:rPr lang="en-US" sz="2800" b="1" dirty="0"/>
              <a:t> </a:t>
            </a:r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chàng</a:t>
            </a:r>
            <a:r>
              <a:rPr lang="en-US" sz="2800" b="1" dirty="0"/>
              <a:t> Kim </a:t>
            </a:r>
            <a:r>
              <a:rPr lang="en-US" sz="2800" b="1" dirty="0" err="1" smtClean="0"/>
              <a:t>trước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nhớ</a:t>
            </a:r>
            <a:r>
              <a:rPr lang="en-US" sz="2800" b="1" dirty="0" smtClean="0"/>
              <a:t> </a:t>
            </a:r>
            <a:r>
              <a:rPr lang="en-US" sz="2800" b="1" dirty="0"/>
              <a:t>cha </a:t>
            </a:r>
            <a:r>
              <a:rPr lang="en-US" sz="2800" b="1" dirty="0" err="1" smtClean="0"/>
              <a:t>mẹ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smtClean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 smtClean="0"/>
              <a:t>miêu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tinh</a:t>
            </a:r>
            <a:r>
              <a:rPr lang="en-US" sz="2800" b="1" dirty="0" smtClean="0"/>
              <a:t> </a:t>
            </a:r>
            <a:r>
              <a:rPr lang="en-US" sz="2800" b="1" dirty="0" err="1"/>
              <a:t>tế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 smtClean="0"/>
              <a:t>Nguyễn</a:t>
            </a:r>
            <a:r>
              <a:rPr lang="en-US" sz="2800" b="1" dirty="0" smtClean="0"/>
              <a:t> </a:t>
            </a:r>
            <a:r>
              <a:rPr lang="en-US" sz="2800" b="1" dirty="0"/>
              <a:t>Du.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87888" y="3789040"/>
            <a:ext cx="6408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/>
              <a:t>Kiều</a:t>
            </a:r>
            <a:r>
              <a:rPr lang="en-US" sz="2800" b="1" dirty="0" smtClean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quên</a:t>
            </a:r>
            <a:r>
              <a:rPr lang="en-US" sz="2800" b="1" dirty="0"/>
              <a:t> </a:t>
            </a:r>
            <a:r>
              <a:rPr lang="en-US" sz="2800" b="1" dirty="0" err="1"/>
              <a:t>tình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nghĩ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 smtClean="0"/>
              <a:t>thân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err="1" smtClean="0"/>
              <a:t>Kiều</a:t>
            </a:r>
            <a:r>
              <a:rPr lang="en-US" sz="2800" b="1" dirty="0" smtClean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tình</a:t>
            </a:r>
            <a:r>
              <a:rPr lang="en-US" sz="2800" b="1" dirty="0"/>
              <a:t> </a:t>
            </a:r>
            <a:r>
              <a:rPr lang="en-US" sz="2800" b="1" dirty="0" err="1"/>
              <a:t>thủy</a:t>
            </a:r>
            <a:r>
              <a:rPr lang="en-US" sz="2800" b="1" dirty="0"/>
              <a:t> </a:t>
            </a:r>
            <a:r>
              <a:rPr lang="en-US" sz="2800" b="1" dirty="0" err="1"/>
              <a:t>chung</a:t>
            </a:r>
            <a:r>
              <a:rPr lang="en-US" sz="2800" b="1" dirty="0"/>
              <a:t>, </a:t>
            </a:r>
            <a:r>
              <a:rPr lang="en-US" sz="2800" b="1" dirty="0" err="1"/>
              <a:t>người</a:t>
            </a:r>
            <a:r>
              <a:rPr lang="en-US" sz="2800" b="1" dirty="0"/>
              <a:t> con </a:t>
            </a:r>
            <a:r>
              <a:rPr lang="en-US" sz="2800" b="1" dirty="0" err="1"/>
              <a:t>hiếu</a:t>
            </a:r>
            <a:r>
              <a:rPr lang="en-US" sz="2800" b="1" dirty="0"/>
              <a:t> </a:t>
            </a:r>
            <a:r>
              <a:rPr lang="en-US" sz="2800" b="1" dirty="0" err="1"/>
              <a:t>thảo</a:t>
            </a:r>
            <a:r>
              <a:rPr lang="en-US" sz="2800" b="1" dirty="0"/>
              <a:t>,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tấm</a:t>
            </a:r>
            <a:r>
              <a:rPr lang="en-US" sz="2800" b="1" dirty="0"/>
              <a:t> </a:t>
            </a:r>
            <a:r>
              <a:rPr lang="en-US" sz="2800" b="1" dirty="0" err="1"/>
              <a:t>lòng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hậu</a:t>
            </a:r>
            <a:r>
              <a:rPr lang="en-US" sz="2800" b="1" dirty="0"/>
              <a:t> </a:t>
            </a:r>
            <a:r>
              <a:rPr lang="en-US" sz="2800" b="1" dirty="0" err="1"/>
              <a:t>vị</a:t>
            </a:r>
            <a:r>
              <a:rPr lang="en-US" sz="2800" b="1" dirty="0"/>
              <a:t> </a:t>
            </a:r>
            <a:r>
              <a:rPr lang="en-US" sz="2800" b="1" dirty="0" err="1"/>
              <a:t>tha</a:t>
            </a:r>
            <a:r>
              <a:rPr lang="en-US" sz="2800" b="1" dirty="0"/>
              <a:t>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33604" y="2132856"/>
            <a:ext cx="782098" cy="95017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11824" y="3933056"/>
            <a:ext cx="623225" cy="122413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0" y="-99392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7677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2" y="998975"/>
            <a:ext cx="2510864" cy="5519641"/>
          </a:xfrm>
        </p:spPr>
      </p:pic>
      <p:sp>
        <p:nvSpPr>
          <p:cNvPr id="15" name="TextBox 14"/>
          <p:cNvSpPr txBox="1"/>
          <p:nvPr/>
        </p:nvSpPr>
        <p:spPr>
          <a:xfrm>
            <a:off x="507192" y="998976"/>
            <a:ext cx="248266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endParaRPr lang="en-US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4597" y="2138513"/>
            <a:ext cx="82640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gần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đậm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tĩnh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endParaRPr lang="en-US" sz="2800" b="1" dirty="0" smtClean="0"/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Nỗi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buồn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man </a:t>
            </a:r>
            <a:r>
              <a:rPr lang="en-US" sz="2800" b="1" dirty="0" err="1" smtClean="0"/>
              <a:t>mác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mông</a:t>
            </a:r>
            <a:r>
              <a:rPr lang="en-US" sz="2800" b="1" dirty="0" smtClean="0"/>
              <a:t> lung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lo </a:t>
            </a:r>
            <a:r>
              <a:rPr lang="en-US" sz="2800" b="1" dirty="0" err="1" smtClean="0"/>
              <a:t>âu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kinh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sợ</a:t>
            </a:r>
            <a:endParaRPr lang="en-US" sz="28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19336" y="97215"/>
            <a:ext cx="12072664" cy="7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6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6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6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35427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91344" y="-99392"/>
            <a:ext cx="12000656" cy="5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  C</a:t>
            </a:r>
            <a:r>
              <a:rPr lang="en-US" sz="2500" b="1" i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500" b="1" dirty="0" err="1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đoạn</a:t>
            </a:r>
            <a:r>
              <a:rPr lang="en-US" sz="25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trích</a:t>
            </a:r>
            <a:r>
              <a:rPr lang="en-US" sz="2500" b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i="1" dirty="0" err="1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Truyện</a:t>
            </a:r>
            <a:r>
              <a:rPr lang="en-US" sz="2500" b="1" i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i="1" dirty="0" err="1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Kiều</a:t>
            </a:r>
            <a:endParaRPr lang="en-US" sz="2500" b="1" i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  <p:pic>
        <p:nvPicPr>
          <p:cNvPr id="12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2" y="998975"/>
            <a:ext cx="2510864" cy="5519641"/>
          </a:xfrm>
        </p:spPr>
      </p:pic>
      <p:sp>
        <p:nvSpPr>
          <p:cNvPr id="15" name="TextBox 14"/>
          <p:cNvSpPr txBox="1"/>
          <p:nvPr/>
        </p:nvSpPr>
        <p:spPr>
          <a:xfrm>
            <a:off x="598632" y="998976"/>
            <a:ext cx="24826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 ở lầu Ngưng Bích</a:t>
            </a:r>
          </a:p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Giới thiệu</a:t>
            </a:r>
          </a:p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Đọc - hiểu</a:t>
            </a:r>
          </a:p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Tổng kết</a:t>
            </a:r>
          </a:p>
          <a:p>
            <a:endParaRPr lang="en-US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</a:p>
        </p:txBody>
      </p:sp>
      <p:pic>
        <p:nvPicPr>
          <p:cNvPr id="11" name="Picture 2" descr="Phân tích &amp;dstrok;oạn trích “Kiều ở lầu Ngưng Bích” của Nguyễn D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6" y="3229188"/>
            <a:ext cx="2499175" cy="32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12628" y="908720"/>
            <a:ext cx="2483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a) </a:t>
            </a:r>
            <a:r>
              <a:rPr lang="en-US" sz="2800" b="1" dirty="0" err="1">
                <a:solidFill>
                  <a:srgbClr val="FFFF00"/>
                </a:solidFill>
              </a:rPr>
              <a:t>Nghệ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thuật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9696" y="141277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   -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miêu</a:t>
            </a:r>
            <a:r>
              <a:rPr lang="en-US" sz="2800" b="1" dirty="0" smtClean="0"/>
              <a:t> </a:t>
            </a:r>
            <a:r>
              <a:rPr lang="en-US" sz="2800" b="1" dirty="0" err="1"/>
              <a:t>tả</a:t>
            </a:r>
            <a:r>
              <a:rPr lang="en-US" sz="2800" b="1" dirty="0"/>
              <a:t> </a:t>
            </a:r>
            <a:r>
              <a:rPr lang="en-US" sz="2800" b="1" dirty="0" err="1"/>
              <a:t>nội</a:t>
            </a:r>
            <a:r>
              <a:rPr lang="en-US" sz="2800" b="1" dirty="0"/>
              <a:t> </a:t>
            </a:r>
            <a:r>
              <a:rPr lang="en-US" sz="2800" b="1" dirty="0" err="1" smtClean="0"/>
              <a:t>tâm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diễn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err="1" smtClean="0"/>
              <a:t>thể</a:t>
            </a:r>
            <a:r>
              <a:rPr lang="en-US" sz="2800" b="1" smtClean="0"/>
              <a:t> hiện </a:t>
            </a:r>
            <a:r>
              <a:rPr lang="en-US" sz="2800" b="1" dirty="0" smtClean="0"/>
              <a:t>qua </a:t>
            </a:r>
            <a:r>
              <a:rPr lang="en-US" sz="2800" b="1" dirty="0" err="1" smtClean="0"/>
              <a:t>ngôn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đặc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sắc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algn="just"/>
            <a:r>
              <a:rPr lang="en-US" sz="2800" b="1" dirty="0"/>
              <a:t> </a:t>
            </a:r>
            <a:r>
              <a:rPr lang="en-US" sz="2800" b="1" dirty="0" smtClean="0"/>
              <a:t>  - </a:t>
            </a:r>
            <a:r>
              <a:rPr lang="en-US" sz="2800" b="1" dirty="0" err="1" smtClean="0"/>
              <a:t>Lựa</a:t>
            </a:r>
            <a:r>
              <a:rPr lang="en-US" sz="2800" b="1" dirty="0" smtClean="0"/>
              <a:t> </a:t>
            </a:r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, </a:t>
            </a:r>
            <a:r>
              <a:rPr lang="en-US" sz="2800" b="1" dirty="0" err="1" smtClean="0"/>
              <a:t>sử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/>
              <a:t>biện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</a:t>
            </a:r>
            <a:r>
              <a:rPr lang="en-US" sz="2800" b="1" dirty="0" err="1"/>
              <a:t>tu</a:t>
            </a:r>
            <a:r>
              <a:rPr lang="en-US" sz="2800" b="1" dirty="0"/>
              <a:t> </a:t>
            </a:r>
            <a:r>
              <a:rPr lang="en-US" sz="2800" b="1" dirty="0" err="1" smtClean="0"/>
              <a:t>từ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786003" y="4077072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b) </a:t>
            </a:r>
            <a:r>
              <a:rPr lang="en-US" sz="2800" b="1" dirty="0" err="1">
                <a:solidFill>
                  <a:srgbClr val="FFFF00"/>
                </a:solidFill>
              </a:rPr>
              <a:t>Nội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dung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9696" y="443711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 </a:t>
            </a:r>
            <a:r>
              <a:rPr lang="en-US" sz="2800" b="1" dirty="0" smtClean="0"/>
              <a:t>       Qua </a:t>
            </a:r>
            <a:r>
              <a:rPr lang="en-US" sz="2800" b="1" dirty="0" err="1" smtClean="0"/>
              <a:t>bức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nhiên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giả</a:t>
            </a:r>
            <a:r>
              <a:rPr lang="en-US" sz="2800" b="1" dirty="0" smtClean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trạng</a:t>
            </a:r>
            <a:r>
              <a:rPr lang="en-US" sz="2800" b="1" dirty="0"/>
              <a:t> </a:t>
            </a:r>
            <a:r>
              <a:rPr lang="en-US" sz="2800" b="1" dirty="0" err="1"/>
              <a:t>cô</a:t>
            </a:r>
            <a:r>
              <a:rPr lang="en-US" sz="2800" b="1" dirty="0"/>
              <a:t> </a:t>
            </a:r>
            <a:r>
              <a:rPr lang="en-US" sz="2800" b="1" dirty="0" err="1"/>
              <a:t>đơn</a:t>
            </a:r>
            <a:r>
              <a:rPr lang="en-US" sz="2800" b="1" dirty="0"/>
              <a:t>, </a:t>
            </a:r>
            <a:r>
              <a:rPr lang="en-US" sz="2800" b="1" dirty="0" err="1"/>
              <a:t>buồn</a:t>
            </a:r>
            <a:r>
              <a:rPr lang="en-US" sz="2800" b="1" dirty="0"/>
              <a:t> </a:t>
            </a:r>
            <a:r>
              <a:rPr lang="en-US" sz="2800" b="1" dirty="0" err="1"/>
              <a:t>tủi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tấm</a:t>
            </a:r>
            <a:r>
              <a:rPr lang="en-US" sz="2800" b="1" dirty="0"/>
              <a:t> </a:t>
            </a:r>
            <a:r>
              <a:rPr lang="en-US" sz="2800" b="1" dirty="0" err="1"/>
              <a:t>lòng</a:t>
            </a:r>
            <a:r>
              <a:rPr lang="en-US" sz="2800" b="1" dirty="0"/>
              <a:t> </a:t>
            </a:r>
            <a:r>
              <a:rPr lang="en-US" sz="2800" b="1" dirty="0" err="1"/>
              <a:t>thủy</a:t>
            </a:r>
            <a:r>
              <a:rPr lang="en-US" sz="2800" b="1" dirty="0"/>
              <a:t> </a:t>
            </a:r>
            <a:r>
              <a:rPr lang="en-US" sz="2800" b="1" dirty="0" err="1"/>
              <a:t>chung</a:t>
            </a:r>
            <a:r>
              <a:rPr lang="en-US" sz="2800" b="1" dirty="0"/>
              <a:t>, </a:t>
            </a:r>
            <a:r>
              <a:rPr lang="en-US" sz="2800" b="1" dirty="0" err="1"/>
              <a:t>hiếu</a:t>
            </a:r>
            <a:r>
              <a:rPr lang="en-US" sz="2800" b="1" dirty="0"/>
              <a:t> </a:t>
            </a:r>
            <a:r>
              <a:rPr lang="en-US" sz="2800" b="1" dirty="0" err="1"/>
              <a:t>thảo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đáng</a:t>
            </a:r>
            <a:r>
              <a:rPr lang="en-US" sz="2800" b="1" dirty="0"/>
              <a:t> </a:t>
            </a:r>
            <a:r>
              <a:rPr lang="en-US" sz="2800" b="1" dirty="0" err="1"/>
              <a:t>trân</a:t>
            </a:r>
            <a:r>
              <a:rPr lang="en-US" sz="2800" b="1" dirty="0"/>
              <a:t> </a:t>
            </a:r>
            <a:r>
              <a:rPr lang="en-US" sz="2800" b="1" dirty="0" err="1"/>
              <a:t>trọng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Thúy</a:t>
            </a:r>
            <a:r>
              <a:rPr lang="en-US" sz="2800" b="1" dirty="0"/>
              <a:t> </a:t>
            </a:r>
            <a:r>
              <a:rPr lang="en-US" sz="2800" b="1" dirty="0" err="1"/>
              <a:t>Kiều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ngộ</a:t>
            </a:r>
            <a:r>
              <a:rPr lang="en-US" sz="2800" b="1" dirty="0"/>
              <a:t> </a:t>
            </a:r>
            <a:r>
              <a:rPr lang="en-US" sz="2800" b="1" dirty="0" err="1"/>
              <a:t>đáng</a:t>
            </a:r>
            <a:r>
              <a:rPr lang="en-US" sz="2800" b="1" dirty="0"/>
              <a:t> </a:t>
            </a:r>
            <a:r>
              <a:rPr lang="en-US" sz="2800" b="1" dirty="0" err="1"/>
              <a:t>thương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10945216" cy="5435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1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908720"/>
            <a:ext cx="11665296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Câu 1: </a:t>
            </a:r>
            <a:r>
              <a:rPr lang="en-US" sz="26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600" b="1" dirty="0"/>
          </a:p>
        </p:txBody>
      </p:sp>
      <p:sp>
        <p:nvSpPr>
          <p:cNvPr id="4" name="Rectangle 3"/>
          <p:cNvSpPr/>
          <p:nvPr/>
        </p:nvSpPr>
        <p:spPr>
          <a:xfrm>
            <a:off x="695400" y="1347242"/>
            <a:ext cx="10945216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Về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la um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hả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	- Thiếp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Sum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thỏa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Cách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nguôi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hề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bén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gót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nết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Dám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cởi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oan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thiếp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giấu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mắng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nhiếc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bênh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dĩ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2" name="Group 32"/>
          <p:cNvGrpSpPr>
            <a:grpSpLocks/>
          </p:cNvGrpSpPr>
          <p:nvPr/>
        </p:nvGrpSpPr>
        <p:grpSpPr bwMode="auto">
          <a:xfrm>
            <a:off x="1775520" y="1884363"/>
            <a:ext cx="9342444" cy="665162"/>
            <a:chOff x="1152" y="1275"/>
            <a:chExt cx="5885" cy="419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4096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96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1536" y="1644"/>
              <a:ext cx="4333" cy="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1728" y="1323"/>
              <a:ext cx="530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8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Chuyện</a:t>
              </a:r>
              <a:r>
                <a:rPr lang="en-US" altLang="x-none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x-none" sz="28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người</a:t>
              </a:r>
              <a:r>
                <a:rPr lang="en-US" altLang="x-none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con </a:t>
              </a:r>
              <a:r>
                <a:rPr lang="en-US" altLang="x-none" sz="28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gái</a:t>
              </a:r>
              <a:r>
                <a:rPr lang="en-US" altLang="x-none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Nam </a:t>
              </a:r>
              <a:r>
                <a:rPr lang="en-US" altLang="x-none" sz="28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Xương</a:t>
              </a:r>
              <a:r>
                <a:rPr lang="en-US" altLang="x-none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x-non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altLang="x-none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Nguyễn</a:t>
              </a:r>
              <a:r>
                <a:rPr lang="en-US" altLang="x-non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x-none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Dữ</a:t>
              </a:r>
              <a:r>
                <a:rPr lang="en-US" altLang="x-non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altLang="x-non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gray">
            <a:xfrm>
              <a:off x="1259" y="1337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x-none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0993" name="Group 33"/>
          <p:cNvGrpSpPr>
            <a:grpSpLocks/>
          </p:cNvGrpSpPr>
          <p:nvPr/>
        </p:nvGrpSpPr>
        <p:grpSpPr bwMode="auto">
          <a:xfrm>
            <a:off x="1775520" y="3028108"/>
            <a:ext cx="5667380" cy="665162"/>
            <a:chOff x="1152" y="1851"/>
            <a:chExt cx="3570" cy="419"/>
          </a:xfrm>
        </p:grpSpPr>
        <p:grpSp>
          <p:nvGrpSpPr>
            <p:cNvPr id="40967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4096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96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 flipV="1">
              <a:off x="1536" y="2211"/>
              <a:ext cx="2519" cy="2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1728" y="1877"/>
              <a:ext cx="299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Nguyễn</a:t>
              </a:r>
              <a:r>
                <a:rPr lang="en-US" altLang="x-non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Du </a:t>
              </a:r>
              <a:r>
                <a:rPr lang="en-US" altLang="x-none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altLang="x-non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x-none" sz="28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Truyện</a:t>
              </a:r>
              <a:r>
                <a:rPr lang="en-US" altLang="x-none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x-none" sz="28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Kiều</a:t>
              </a:r>
              <a:endParaRPr lang="en-US" altLang="x-non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gray">
            <a:xfrm>
              <a:off x="1259" y="1913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x-none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0994" name="Group 34"/>
          <p:cNvGrpSpPr>
            <a:grpSpLocks/>
          </p:cNvGrpSpPr>
          <p:nvPr/>
        </p:nvGrpSpPr>
        <p:grpSpPr bwMode="auto">
          <a:xfrm>
            <a:off x="1775520" y="4136306"/>
            <a:ext cx="5767388" cy="665162"/>
            <a:chOff x="1152" y="2413"/>
            <a:chExt cx="3633" cy="419"/>
          </a:xfrm>
        </p:grpSpPr>
        <p:grpSp>
          <p:nvGrpSpPr>
            <p:cNvPr id="40977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4097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97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 flipV="1">
              <a:off x="1536" y="2795"/>
              <a:ext cx="2519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1728" y="2450"/>
              <a:ext cx="305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Các</a:t>
              </a:r>
              <a:r>
                <a:rPr lang="en-US" altLang="x-non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x-none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đoạn</a:t>
              </a:r>
              <a:r>
                <a:rPr lang="en-US" altLang="x-non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x-none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trích</a:t>
              </a:r>
              <a:r>
                <a:rPr lang="en-US" altLang="x-non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x-none" sz="28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Truyện</a:t>
              </a:r>
              <a:r>
                <a:rPr lang="en-US" altLang="x-none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x-none" sz="28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Kiều</a:t>
              </a:r>
              <a:endParaRPr lang="en-US" altLang="x-none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87" name="Text Box 27"/>
            <p:cNvSpPr txBox="1">
              <a:spLocks noChangeArrowheads="1"/>
            </p:cNvSpPr>
            <p:nvPr/>
          </p:nvSpPr>
          <p:spPr bwMode="gray">
            <a:xfrm>
              <a:off x="1259" y="2475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x-none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532" y="188640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 cục bài học:</a:t>
            </a:r>
            <a:endParaRPr 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1775520" y="5241900"/>
            <a:ext cx="2798766" cy="665162"/>
            <a:chOff x="1152" y="1851"/>
            <a:chExt cx="1763" cy="419"/>
          </a:xfrm>
        </p:grpSpPr>
        <p:grpSp>
          <p:nvGrpSpPr>
            <p:cNvPr id="36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4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1536" y="2228"/>
              <a:ext cx="841" cy="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1728" y="1870"/>
              <a:ext cx="118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altLang="x-non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x-none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endParaRPr lang="en-US" altLang="x-non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gray">
            <a:xfrm>
              <a:off x="1259" y="1913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x-none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1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548680"/>
            <a:ext cx="11089232" cy="59766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Thiếp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dĩ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Nay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trâm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tạnh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rũ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lìa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Đoạn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tắm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gội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chay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ngửa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Kẻ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hẩm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nhuốc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nhơ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Thiếp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đoan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trinh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Mị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phỉ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nhổ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Nói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[…]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NXB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28899" y="336494"/>
            <a:ext cx="2637669" cy="594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en-US" sz="30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ý: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929" y="1274862"/>
            <a:ext cx="37046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1.Vấn </a:t>
            </a:r>
            <a:r>
              <a:rPr lang="en-US" sz="2600" b="1" dirty="0" err="1">
                <a:solidFill>
                  <a:srgbClr val="FFFF00"/>
                </a:solidFill>
              </a:rPr>
              <a:t>đề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nghị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luận</a:t>
            </a:r>
            <a:r>
              <a:rPr lang="en-US" sz="2600" b="1" dirty="0">
                <a:solidFill>
                  <a:srgbClr val="FFFF00"/>
                </a:solidFill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029" y="2079912"/>
            <a:ext cx="29306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 smtClean="0">
                <a:solidFill>
                  <a:srgbClr val="FFFF00"/>
                </a:solidFill>
              </a:rPr>
              <a:t>Phép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lập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luận</a:t>
            </a:r>
            <a:r>
              <a:rPr lang="en-US" sz="2600" b="1" dirty="0">
                <a:solidFill>
                  <a:srgbClr val="FFFF00"/>
                </a:solidFill>
              </a:rPr>
              <a:t>:</a:t>
            </a:r>
            <a:r>
              <a:rPr lang="en-US" sz="2600" b="1" i="1" dirty="0" smtClean="0">
                <a:solidFill>
                  <a:srgbClr val="FFFF00"/>
                </a:solidFill>
              </a:rPr>
              <a:t> </a:t>
            </a: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129" y="2852936"/>
            <a:ext cx="31550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3. </a:t>
            </a:r>
            <a:r>
              <a:rPr lang="en-US" sz="2600" b="1" dirty="0" err="1">
                <a:solidFill>
                  <a:srgbClr val="FFFF00"/>
                </a:solidFill>
              </a:rPr>
              <a:t>Phạm</a:t>
            </a:r>
            <a:r>
              <a:rPr lang="en-US" sz="2600" b="1" dirty="0">
                <a:solidFill>
                  <a:srgbClr val="FFFF00"/>
                </a:solidFill>
              </a:rPr>
              <a:t> vi </a:t>
            </a:r>
            <a:r>
              <a:rPr lang="en-US" sz="2600" b="1" dirty="0" err="1">
                <a:solidFill>
                  <a:srgbClr val="FFFF00"/>
                </a:solidFill>
              </a:rPr>
              <a:t>tư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liệu</a:t>
            </a:r>
            <a:r>
              <a:rPr lang="en-US" sz="2600" b="1" dirty="0">
                <a:solidFill>
                  <a:srgbClr val="FFFF00"/>
                </a:solidFill>
              </a:rPr>
              <a:t>:</a:t>
            </a:r>
            <a:r>
              <a:rPr lang="en-US" sz="2600" b="1" i="1" dirty="0" smtClean="0">
                <a:solidFill>
                  <a:srgbClr val="FFFF00"/>
                </a:solidFill>
              </a:rPr>
              <a:t> 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868" y="3789040"/>
            <a:ext cx="2914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FF00"/>
                </a:solidFill>
              </a:rPr>
              <a:t> </a:t>
            </a:r>
            <a:r>
              <a:rPr lang="en-US" sz="2600" b="1" smtClean="0">
                <a:solidFill>
                  <a:srgbClr val="FFFF00"/>
                </a:solidFill>
              </a:rPr>
              <a:t>4</a:t>
            </a:r>
            <a:r>
              <a:rPr lang="en-US" sz="2600" b="1">
                <a:solidFill>
                  <a:srgbClr val="FFFF00"/>
                </a:solidFill>
              </a:rPr>
              <a:t>. Yêu cầu:</a:t>
            </a:r>
            <a:endParaRPr lang="en-US" sz="260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3752" y="1153716"/>
            <a:ext cx="7992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dirty="0" err="1"/>
              <a:t>vẻ</a:t>
            </a:r>
            <a:r>
              <a:rPr lang="en-US" sz="2600" b="1" dirty="0"/>
              <a:t> </a:t>
            </a:r>
            <a:r>
              <a:rPr lang="en-US" sz="2600" b="1" dirty="0" err="1"/>
              <a:t>đẹp</a:t>
            </a:r>
            <a:r>
              <a:rPr lang="en-US" sz="2600" b="1" dirty="0"/>
              <a:t>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phận</a:t>
            </a:r>
            <a:r>
              <a:rPr lang="en-US" sz="2600" b="1" dirty="0"/>
              <a:t> </a:t>
            </a:r>
            <a:r>
              <a:rPr lang="en-US" sz="2600" b="1" dirty="0" err="1"/>
              <a:t>của</a:t>
            </a:r>
            <a:r>
              <a:rPr lang="en-US" sz="2600" b="1" dirty="0"/>
              <a:t> </a:t>
            </a:r>
            <a:r>
              <a:rPr lang="en-US" sz="2600" b="1" dirty="0" err="1"/>
              <a:t>nhân</a:t>
            </a:r>
            <a:r>
              <a:rPr lang="en-US" sz="2600" b="1" dirty="0"/>
              <a:t> </a:t>
            </a:r>
            <a:r>
              <a:rPr lang="en-US" sz="2600" b="1" dirty="0" err="1"/>
              <a:t>vật</a:t>
            </a:r>
            <a:r>
              <a:rPr lang="en-US" sz="2600" b="1" dirty="0"/>
              <a:t> </a:t>
            </a:r>
            <a:r>
              <a:rPr lang="en-US" sz="2600" b="1" dirty="0" err="1"/>
              <a:t>Vũ</a:t>
            </a:r>
            <a:r>
              <a:rPr lang="en-US" sz="2600" b="1" dirty="0"/>
              <a:t> </a:t>
            </a:r>
            <a:r>
              <a:rPr lang="en-US" sz="2600" b="1" dirty="0" err="1"/>
              <a:t>Nương</a:t>
            </a:r>
            <a:r>
              <a:rPr lang="en-US" sz="2600" b="1" dirty="0"/>
              <a:t> </a:t>
            </a:r>
            <a:r>
              <a:rPr lang="en-US" sz="2600" b="1" dirty="0" err="1"/>
              <a:t>trong</a:t>
            </a:r>
            <a:r>
              <a:rPr lang="en-US" sz="2600" b="1" dirty="0"/>
              <a:t> </a:t>
            </a:r>
            <a:r>
              <a:rPr lang="en-US" sz="2600" b="1" dirty="0" err="1"/>
              <a:t>đoạn</a:t>
            </a:r>
            <a:r>
              <a:rPr lang="en-US" sz="2600" b="1" dirty="0"/>
              <a:t> </a:t>
            </a:r>
            <a:r>
              <a:rPr lang="en-US" sz="2600" b="1" dirty="0" err="1"/>
              <a:t>trích</a:t>
            </a:r>
            <a:endParaRPr lang="en-US" sz="2600" b="1" dirty="0"/>
          </a:p>
        </p:txBody>
      </p:sp>
      <p:sp>
        <p:nvSpPr>
          <p:cNvPr id="9" name="Rectangle 8"/>
          <p:cNvSpPr/>
          <p:nvPr/>
        </p:nvSpPr>
        <p:spPr>
          <a:xfrm>
            <a:off x="3987091" y="2060848"/>
            <a:ext cx="16674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/>
              <a:t>p</a:t>
            </a:r>
            <a:r>
              <a:rPr lang="en-US" sz="2600" b="1" dirty="0" err="1" smtClean="0"/>
              <a:t>hân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tích</a:t>
            </a:r>
            <a:endParaRPr lang="en-US" sz="2600" b="1" dirty="0"/>
          </a:p>
        </p:txBody>
      </p:sp>
      <p:sp>
        <p:nvSpPr>
          <p:cNvPr id="10" name="Rectangle 9"/>
          <p:cNvSpPr/>
          <p:nvPr/>
        </p:nvSpPr>
        <p:spPr>
          <a:xfrm>
            <a:off x="3935582" y="2852936"/>
            <a:ext cx="72282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/>
              <a:t>đ</a:t>
            </a:r>
            <a:r>
              <a:rPr lang="en-US" sz="2600" b="1" dirty="0" err="1" smtClean="0"/>
              <a:t>oạn</a:t>
            </a:r>
            <a:r>
              <a:rPr lang="en-US" sz="2600" b="1" dirty="0" smtClean="0"/>
              <a:t> </a:t>
            </a:r>
            <a:r>
              <a:rPr lang="en-US" sz="2600" b="1" dirty="0" err="1"/>
              <a:t>trích</a:t>
            </a:r>
            <a:r>
              <a:rPr lang="en-US" sz="2600" b="1" dirty="0"/>
              <a:t>, </a:t>
            </a:r>
            <a:r>
              <a:rPr lang="en-US" sz="2600" b="1" dirty="0" err="1"/>
              <a:t>tác</a:t>
            </a:r>
            <a:r>
              <a:rPr lang="en-US" sz="2600" b="1" dirty="0"/>
              <a:t> </a:t>
            </a:r>
            <a:r>
              <a:rPr lang="en-US" sz="2600" b="1" dirty="0" err="1" smtClean="0"/>
              <a:t>phẩm</a:t>
            </a:r>
            <a:r>
              <a:rPr lang="en-US" sz="2600" b="1" dirty="0" smtClean="0"/>
              <a:t> </a:t>
            </a:r>
            <a:r>
              <a:rPr lang="en-US" sz="2600" b="1" i="1" dirty="0" err="1" smtClean="0"/>
              <a:t>Chuyện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người</a:t>
            </a:r>
            <a:r>
              <a:rPr lang="en-US" sz="2600" b="1" i="1" dirty="0" smtClean="0"/>
              <a:t> con </a:t>
            </a:r>
            <a:r>
              <a:rPr lang="en-US" sz="2600" b="1" i="1" dirty="0" err="1" smtClean="0"/>
              <a:t>gái</a:t>
            </a:r>
            <a:r>
              <a:rPr lang="en-US" sz="2600" b="1" i="1" dirty="0" smtClean="0"/>
              <a:t> </a:t>
            </a:r>
          </a:p>
          <a:p>
            <a:r>
              <a:rPr lang="en-US" sz="2600" b="1" i="1" dirty="0" smtClean="0"/>
              <a:t>Nam </a:t>
            </a:r>
            <a:r>
              <a:rPr lang="en-US" sz="2600" b="1" i="1" dirty="0" err="1" smtClean="0"/>
              <a:t>Xương</a:t>
            </a:r>
            <a:endParaRPr lang="en-US" sz="26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695400" y="4328400"/>
            <a:ext cx="11161240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smtClean="0"/>
              <a:t>4.1</a:t>
            </a:r>
            <a:r>
              <a:rPr lang="en-US" sz="2600" b="1" dirty="0"/>
              <a:t>. Về </a:t>
            </a:r>
            <a:r>
              <a:rPr lang="en-US" sz="2600" b="1" dirty="0" err="1"/>
              <a:t>kĩ</a:t>
            </a:r>
            <a:r>
              <a:rPr lang="en-US" sz="2600" b="1" dirty="0"/>
              <a:t> </a:t>
            </a:r>
            <a:r>
              <a:rPr lang="en-US" sz="2600" b="1" dirty="0" err="1" smtClean="0"/>
              <a:t>năng</a:t>
            </a:r>
            <a:endParaRPr lang="en-US" sz="2600" b="1" dirty="0" smtClean="0"/>
          </a:p>
          <a:p>
            <a:pPr>
              <a:lnSpc>
                <a:spcPct val="120000"/>
              </a:lnSpc>
            </a:pPr>
            <a:r>
              <a:rPr lang="en-US" sz="2600" b="1" smtClean="0"/>
              <a:t>- </a:t>
            </a:r>
            <a:r>
              <a:rPr lang="pt-BR" sz="2600" b="1" dirty="0"/>
              <a:t>Biết cách làm bài nghị luận về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đoạn</a:t>
            </a:r>
            <a:r>
              <a:rPr lang="en-US" sz="2600" b="1" dirty="0"/>
              <a:t> </a:t>
            </a:r>
            <a:r>
              <a:rPr lang="en-US" sz="2600" b="1" dirty="0" err="1"/>
              <a:t>trích</a:t>
            </a:r>
            <a:r>
              <a:rPr lang="en-US" sz="2600" b="1" dirty="0"/>
              <a:t> </a:t>
            </a:r>
            <a:r>
              <a:rPr lang="en-US" sz="2600" b="1" dirty="0" err="1"/>
              <a:t>văn</a:t>
            </a:r>
            <a:r>
              <a:rPr lang="en-US" sz="2600" b="1" dirty="0"/>
              <a:t> </a:t>
            </a:r>
            <a:r>
              <a:rPr lang="en-US" sz="2600" b="1" dirty="0" err="1"/>
              <a:t>xuôi</a:t>
            </a:r>
            <a:endParaRPr lang="en-US" sz="2600" b="1" i="1" dirty="0"/>
          </a:p>
          <a:p>
            <a:pPr>
              <a:lnSpc>
                <a:spcPct val="120000"/>
              </a:lnSpc>
            </a:pPr>
            <a:r>
              <a:rPr lang="pt-BR" sz="2600" b="1" smtClean="0"/>
              <a:t>- Kết </a:t>
            </a:r>
            <a:r>
              <a:rPr lang="pt-BR" sz="2600" b="1" dirty="0"/>
              <a:t>cấu chặt chẽ, bố cục rõ ràng, diễn đạt lưu loát; </a:t>
            </a:r>
            <a:r>
              <a:rPr lang="pt-BR" sz="2600" b="1" dirty="0" smtClean="0"/>
              <a:t>không mắc </a:t>
            </a:r>
            <a:r>
              <a:rPr lang="pt-BR" sz="2600" b="1"/>
              <a:t>lỗi </a:t>
            </a:r>
            <a:endParaRPr lang="pt-BR" sz="2600" b="1" smtClean="0"/>
          </a:p>
          <a:p>
            <a:pPr>
              <a:lnSpc>
                <a:spcPct val="120000"/>
              </a:lnSpc>
            </a:pPr>
            <a:r>
              <a:rPr lang="pt-BR" sz="2600" b="1" smtClean="0"/>
              <a:t>chính </a:t>
            </a:r>
            <a:r>
              <a:rPr lang="pt-BR" sz="2600" b="1" dirty="0"/>
              <a:t>tả, dùng từ, ngữ pháp; lời văn giàu cảm xúc</a:t>
            </a:r>
            <a:endParaRPr lang="en-US" sz="2600" b="1" i="1" dirty="0"/>
          </a:p>
          <a:p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9029" y="2417281"/>
            <a:ext cx="7787611" cy="1263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</a:t>
            </a: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của em về nhân vật Vũ Nương trong đoạn trích sau</a:t>
            </a:r>
            <a:r>
              <a:rPr lang="en-US" sz="2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…..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6" grpId="0"/>
      <p:bldP spid="8" grpId="0"/>
      <p:bldP spid="9" grpId="0"/>
      <p:bldP spid="10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77093"/>
            <a:ext cx="10515600" cy="61560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b)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980728"/>
            <a:ext cx="10513168" cy="56166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XVI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ngòi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nghiệt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208" y="509141"/>
            <a:ext cx="10515600" cy="68761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11089232" cy="55446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rước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ở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365125"/>
            <a:ext cx="10802416" cy="68761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96753"/>
            <a:ext cx="10873208" cy="1152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5400" y="2636912"/>
            <a:ext cx="109452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Thiếp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. Sum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thỏa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endParaRPr lang="en-US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may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nhung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đáu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47928" y="3573016"/>
            <a:ext cx="792088" cy="5760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7409" y="622216"/>
            <a:ext cx="10873208" cy="336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nguôi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hề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bén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gót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bổn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trĩu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400" y="4149080"/>
            <a:ext cx="11017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i="1" dirty="0" err="1" smtClean="0"/>
              <a:t>Thiếp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sở</a:t>
            </a:r>
            <a:r>
              <a:rPr lang="en-US" sz="2400" b="1" i="1" dirty="0"/>
              <a:t> </a:t>
            </a:r>
            <a:r>
              <a:rPr lang="en-US" sz="2400" b="1" i="1" dirty="0" err="1"/>
              <a:t>dĩ</a:t>
            </a:r>
            <a:r>
              <a:rPr lang="en-US" sz="2400" b="1" i="1" dirty="0"/>
              <a:t> </a:t>
            </a:r>
            <a:r>
              <a:rPr lang="en-US" sz="2400" b="1" i="1" dirty="0" err="1"/>
              <a:t>nương</a:t>
            </a:r>
            <a:r>
              <a:rPr lang="en-US" sz="2400" b="1" i="1" dirty="0"/>
              <a:t> </a:t>
            </a:r>
            <a:r>
              <a:rPr lang="en-US" sz="2400" b="1" i="1" dirty="0" err="1"/>
              <a:t>tựa</a:t>
            </a:r>
            <a:r>
              <a:rPr lang="en-US" sz="2400" b="1" i="1" dirty="0"/>
              <a:t> </a:t>
            </a:r>
            <a:r>
              <a:rPr lang="en-US" sz="2400" b="1" i="1" dirty="0" err="1"/>
              <a:t>vào</a:t>
            </a:r>
            <a:r>
              <a:rPr lang="en-US" sz="2400" b="1" i="1" dirty="0"/>
              <a:t> </a:t>
            </a:r>
            <a:r>
              <a:rPr lang="en-US" sz="2400" b="1" i="1" dirty="0" err="1"/>
              <a:t>chàng</a:t>
            </a:r>
            <a:r>
              <a:rPr lang="en-US" sz="2400" b="1" i="1" dirty="0"/>
              <a:t> </a:t>
            </a:r>
            <a:r>
              <a:rPr lang="en-US" sz="2400" b="1" i="1" dirty="0" err="1"/>
              <a:t>vì</a:t>
            </a:r>
            <a:r>
              <a:rPr lang="en-US" sz="2400" b="1" i="1" dirty="0"/>
              <a:t> </a:t>
            </a:r>
            <a:r>
              <a:rPr lang="en-US" sz="2400" b="1" i="1" dirty="0" err="1"/>
              <a:t>có</a:t>
            </a:r>
            <a:r>
              <a:rPr lang="en-US" sz="2400" b="1" i="1" dirty="0"/>
              <a:t> </a:t>
            </a:r>
            <a:r>
              <a:rPr lang="en-US" sz="2400" b="1" i="1" dirty="0" err="1"/>
              <a:t>cái</a:t>
            </a:r>
            <a:r>
              <a:rPr lang="en-US" sz="2400" b="1" i="1" dirty="0"/>
              <a:t> </a:t>
            </a:r>
            <a:r>
              <a:rPr lang="en-US" sz="2400" b="1" i="1" dirty="0" err="1"/>
              <a:t>thú</a:t>
            </a:r>
            <a:r>
              <a:rPr lang="en-US" sz="2400" b="1" i="1" dirty="0"/>
              <a:t> </a:t>
            </a:r>
            <a:r>
              <a:rPr lang="en-US" sz="2400" b="1" i="1" dirty="0" err="1"/>
              <a:t>vui</a:t>
            </a:r>
            <a:r>
              <a:rPr lang="en-US" sz="2400" b="1" i="1" dirty="0"/>
              <a:t> </a:t>
            </a:r>
            <a:r>
              <a:rPr lang="en-US" sz="2400" b="1" i="1" dirty="0" err="1"/>
              <a:t>nghi</a:t>
            </a:r>
            <a:r>
              <a:rPr lang="en-US" sz="2400" b="1" i="1" dirty="0"/>
              <a:t> </a:t>
            </a:r>
            <a:r>
              <a:rPr lang="en-US" sz="2400" b="1" i="1" dirty="0" err="1"/>
              <a:t>gia</a:t>
            </a:r>
            <a:r>
              <a:rPr lang="en-US" sz="2400" b="1" i="1" dirty="0"/>
              <a:t> </a:t>
            </a:r>
            <a:r>
              <a:rPr lang="en-US" sz="2400" b="1" i="1" dirty="0" err="1"/>
              <a:t>nghi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thất</a:t>
            </a:r>
            <a:r>
              <a:rPr lang="en-US" sz="2400" b="1" i="1" dirty="0" smtClean="0"/>
              <a:t>             </a:t>
            </a:r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/>
          </a:p>
          <a:p>
            <a:pPr lvl="0" algn="just"/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/>
              <a:t>Vũ</a:t>
            </a:r>
            <a:r>
              <a:rPr lang="en-US" sz="2400" b="1" dirty="0"/>
              <a:t> </a:t>
            </a:r>
            <a:r>
              <a:rPr lang="en-US" sz="2400" b="1" dirty="0" err="1"/>
              <a:t>Nương</a:t>
            </a:r>
            <a:r>
              <a:rPr lang="en-US" sz="2400" b="1" dirty="0"/>
              <a:t> </a:t>
            </a:r>
            <a:r>
              <a:rPr lang="en-US" sz="2400" b="1" dirty="0" err="1"/>
              <a:t>thốt</a:t>
            </a:r>
            <a:r>
              <a:rPr lang="en-US" sz="2400" b="1" dirty="0"/>
              <a:t> </a:t>
            </a:r>
            <a:r>
              <a:rPr lang="en-US" sz="2400" b="1" dirty="0" err="1"/>
              <a:t>lên</a:t>
            </a:r>
            <a:r>
              <a:rPr lang="en-US" sz="2400" b="1" dirty="0"/>
              <a:t> </a:t>
            </a:r>
            <a:r>
              <a:rPr lang="en-US" sz="2400" b="1" dirty="0" err="1"/>
              <a:t>thật</a:t>
            </a:r>
            <a:r>
              <a:rPr lang="en-US" sz="2400" b="1" dirty="0"/>
              <a:t> </a:t>
            </a:r>
            <a:r>
              <a:rPr lang="en-US" sz="2400" b="1" dirty="0" err="1"/>
              <a:t>đau</a:t>
            </a:r>
            <a:r>
              <a:rPr lang="en-US" sz="2400" b="1" dirty="0"/>
              <a:t> </a:t>
            </a:r>
            <a:r>
              <a:rPr lang="en-US" sz="2400" b="1" dirty="0" err="1"/>
              <a:t>đớn</a:t>
            </a:r>
            <a:r>
              <a:rPr lang="en-US" sz="2400" b="1" i="1" dirty="0"/>
              <a:t> </a:t>
            </a:r>
            <a:r>
              <a:rPr lang="en-US" sz="2400" b="1" dirty="0" err="1"/>
              <a:t>góp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khẳng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hạnh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phụ</a:t>
            </a:r>
            <a:r>
              <a:rPr lang="en-US" sz="2400" b="1" dirty="0"/>
              <a:t> </a:t>
            </a:r>
            <a:r>
              <a:rPr lang="en-US" sz="2400" b="1" dirty="0" err="1"/>
              <a:t>nữ</a:t>
            </a:r>
            <a:r>
              <a:rPr lang="en-US" sz="2400" b="1" dirty="0"/>
              <a:t> </a:t>
            </a:r>
            <a:r>
              <a:rPr lang="en-US" sz="2400" b="1" dirty="0" err="1"/>
              <a:t>ấy</a:t>
            </a:r>
            <a:r>
              <a:rPr lang="en-US" sz="2400" b="1" dirty="0"/>
              <a:t>. </a:t>
            </a:r>
            <a:r>
              <a:rPr lang="en-US" sz="2400" b="1" dirty="0" err="1"/>
              <a:t>Đấy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vợ</a:t>
            </a:r>
            <a:r>
              <a:rPr lang="en-US" sz="2400" b="1" dirty="0"/>
              <a:t>,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,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phú</a:t>
            </a:r>
            <a:r>
              <a:rPr lang="en-US" sz="2400" b="1" dirty="0"/>
              <a:t>, </a:t>
            </a:r>
            <a:r>
              <a:rPr lang="en-US" sz="2400" b="1" dirty="0" err="1"/>
              <a:t>luôn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lẽ</a:t>
            </a:r>
            <a:r>
              <a:rPr lang="en-US" sz="2400" b="1" dirty="0"/>
              <a:t> </a:t>
            </a:r>
            <a:r>
              <a:rPr lang="en-US" sz="2400" b="1" dirty="0" err="1"/>
              <a:t>sống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niềm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khát</a:t>
            </a:r>
            <a:r>
              <a:rPr lang="en-US" sz="2400" b="1" dirty="0"/>
              <a:t> </a:t>
            </a:r>
            <a:r>
              <a:rPr lang="en-US" sz="2400" b="1" dirty="0" err="1"/>
              <a:t>vọng</a:t>
            </a:r>
            <a:r>
              <a:rPr lang="en-US" sz="2400" b="1" dirty="0"/>
              <a:t> </a:t>
            </a:r>
            <a:r>
              <a:rPr lang="en-US" sz="2400" b="1" dirty="0" err="1"/>
              <a:t>hạnh</a:t>
            </a:r>
            <a:r>
              <a:rPr lang="en-US" sz="2400" b="1" dirty="0"/>
              <a:t> </a:t>
            </a:r>
            <a:r>
              <a:rPr lang="en-US" sz="2400" b="1" dirty="0" err="1"/>
              <a:t>phúc</a:t>
            </a:r>
            <a:r>
              <a:rPr lang="en-US" sz="2400" b="1" dirty="0"/>
              <a:t> </a:t>
            </a:r>
            <a:r>
              <a:rPr lang="en-US" sz="2400" b="1" dirty="0" err="1"/>
              <a:t>thật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sp>
        <p:nvSpPr>
          <p:cNvPr id="3" name="Down Arrow 2"/>
          <p:cNvSpPr/>
          <p:nvPr/>
        </p:nvSpPr>
        <p:spPr>
          <a:xfrm>
            <a:off x="5159896" y="1412776"/>
            <a:ext cx="720080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159896" y="4765888"/>
            <a:ext cx="720080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1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</a:t>
            </a:r>
            <a:r>
              <a:rPr lang="en-US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nghiệt</a:t>
            </a:r>
            <a:r>
              <a:rPr lang="en-US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5400" y="1196752"/>
            <a:ext cx="10585176" cy="54006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en-US" i="1" dirty="0" smtClean="0"/>
              <a:t>	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trâm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tạnh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tan,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rũ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lìa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vùi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i="1" dirty="0" smtClean="0"/>
              <a:t>	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96000" y="3140968"/>
            <a:ext cx="648072" cy="8640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-171400"/>
            <a:ext cx="10009112" cy="584430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hẩm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nhuốc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nhơ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Thiếp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đoan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trinh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Mị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mồi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quạ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phỉ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nhổ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trăn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thề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oan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84032" y="3933056"/>
            <a:ext cx="25202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99456" y="4365104"/>
            <a:ext cx="273630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5627948" y="2996952"/>
            <a:ext cx="396044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515600" cy="68761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76" y="980728"/>
            <a:ext cx="11521280" cy="56886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+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biền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+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+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5360" y="1825625"/>
            <a:ext cx="5665840" cy="4351338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i="1" dirty="0" smtClean="0"/>
              <a:t>	</a:t>
            </a: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ngả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thẩn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khê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ghềnh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base">
              <a:lnSpc>
                <a:spcPct val="110000"/>
              </a:lnSpc>
              <a:spcBef>
                <a:spcPts val="600"/>
              </a:spcBef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(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 fontAlgn="base">
              <a:buNone/>
            </a:pP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NXB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Nam)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61662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dặm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Bẽ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khuya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NXB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9" y="1189896"/>
            <a:ext cx="2338065" cy="5119424"/>
          </a:xfr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0" y="97215"/>
            <a:ext cx="12192000" cy="106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smtClean="0">
                <a:latin typeface="Arial Hebrew Scholar"/>
                <a:ea typeface="Arial Hebrew Scholar"/>
                <a:cs typeface="Arial Hebrew Scholar"/>
              </a:rPr>
              <a:t>      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A</a:t>
            </a:r>
            <a:r>
              <a:rPr lang="en-US" sz="2500" b="1" i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Chuyện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người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con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gái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Nam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Xương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(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Nguyễn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Dữ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)</a:t>
            </a:r>
            <a:endParaRPr lang="en-US" sz="2500" b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19736" y="3068960"/>
            <a:ext cx="7912852" cy="2029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dật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567" y="1301859"/>
            <a:ext cx="267797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giả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 Hebrew Scholar" charset="-79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9736" y="1933451"/>
            <a:ext cx="7912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Nguyễn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r>
              <a:rPr lang="en-US" sz="2800" b="1" dirty="0"/>
              <a:t>ở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kỉ</a:t>
            </a:r>
            <a:r>
              <a:rPr lang="en-US" sz="2800" b="1" dirty="0"/>
              <a:t> XVI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thời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hội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9" name="Picture 2" descr="Kết quả hình ảnh cho truyền kì mạn l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2" y="2564904"/>
            <a:ext cx="2366878" cy="37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7408" y="980728"/>
            <a:ext cx="10945216" cy="5688632"/>
          </a:xfrm>
        </p:spPr>
        <p:txBody>
          <a:bodyPr/>
          <a:lstStyle/>
          <a:p>
            <a:pPr marL="0" indent="0">
              <a:buNone/>
            </a:pP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1.Vấn đề nghị luận: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 bức tranh thiên nhiên trong hai đoạn thơ trích trong </a:t>
            </a:r>
            <a:r>
              <a:rPr lang="en-US" sz="2600" b="1" i="1">
                <a:latin typeface="Arial" panose="020B0604020202020204" pitchFamily="34" charset="0"/>
                <a:cs typeface="Arial" panose="020B0604020202020204" pitchFamily="34" charset="0"/>
              </a:rPr>
              <a:t>Cảnh ngày xu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ân và </a:t>
            </a:r>
            <a:r>
              <a:rPr lang="en-US" sz="2600" b="1" i="1">
                <a:latin typeface="Arial" panose="020B0604020202020204" pitchFamily="34" charset="0"/>
                <a:cs typeface="Arial" panose="020B0604020202020204" pitchFamily="34" charset="0"/>
              </a:rPr>
              <a:t>Kiều ở lầu Ngưng Bích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Phép lập luận: 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phân tích, so sánh</a:t>
            </a:r>
          </a:p>
          <a:p>
            <a:pPr marL="0" indent="0">
              <a:buNone/>
            </a:pP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Phạm vi tư liệu: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 hai đoạn trích </a:t>
            </a:r>
            <a:r>
              <a:rPr lang="en-US" sz="2600" b="1" i="1">
                <a:latin typeface="Arial" panose="020B0604020202020204" pitchFamily="34" charset="0"/>
                <a:cs typeface="Arial" panose="020B0604020202020204" pitchFamily="34" charset="0"/>
              </a:rPr>
              <a:t>Cảnh ngày xuân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600" b="1" i="1">
                <a:latin typeface="Arial" panose="020B0604020202020204" pitchFamily="34" charset="0"/>
                <a:cs typeface="Arial" panose="020B0604020202020204" pitchFamily="34" charset="0"/>
              </a:rPr>
              <a:t>Kiều ở lầu Ngưng Bích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, tác phẩm </a:t>
            </a:r>
            <a:r>
              <a:rPr lang="en-US" sz="2600" b="1" i="1">
                <a:latin typeface="Arial" panose="020B0604020202020204" pitchFamily="34" charset="0"/>
                <a:cs typeface="Arial" panose="020B0604020202020204" pitchFamily="34" charset="0"/>
              </a:rPr>
              <a:t>Truyện Kiều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, tác giả Nguyễn Du</a:t>
            </a:r>
          </a:p>
          <a:p>
            <a:pPr marL="0" indent="0">
              <a:buNone/>
            </a:pP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Yêu cầu</a:t>
            </a:r>
          </a:p>
          <a:p>
            <a:pPr marL="0" indent="0">
              <a:buNone/>
            </a:pP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mtClean="0">
                <a:latin typeface="Arial" panose="020B0604020202020204" pitchFamily="34" charset="0"/>
                <a:cs typeface="Arial" panose="020B0604020202020204" pitchFamily="34" charset="0"/>
              </a:rPr>
              <a:t>     4.1 Về 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kĩ năng</a:t>
            </a:r>
          </a:p>
          <a:p>
            <a:pPr marL="0" indent="0">
              <a:buNone/>
            </a:pPr>
            <a:r>
              <a:rPr lang="en-US" sz="2600" b="1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Biết cách làm bài nghị luận về đoạn trích thơ. </a:t>
            </a:r>
          </a:p>
          <a:p>
            <a:pPr marL="0" indent="0">
              <a:buNone/>
            </a:pPr>
            <a:r>
              <a:rPr lang="en-US" sz="2600" b="1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Kết cấu chặt chẽ, bố cục rõ ràng; diễn đạt mạch lạc; không mắc lỗi chính tả, dùng từ, đặt câu; lời văn giàu cảm xúc.</a:t>
            </a:r>
          </a:p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39816" y="2204864"/>
            <a:ext cx="756084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của em về bức tranh thiên nhiên trong hai đoạn thơ sau</a:t>
            </a:r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88641"/>
            <a:ext cx="10874424" cy="86409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b)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412776"/>
            <a:ext cx="10729192" cy="51845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truyện thơ Nôm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Nam.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Du.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908720"/>
            <a:ext cx="10729192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ngả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chùng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níu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sót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1424" y="3789040"/>
            <a:ext cx="10578752" cy="274739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ngả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thẩn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khê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ghềnh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74776" y="4365104"/>
            <a:ext cx="6648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71464" y="6381328"/>
            <a:ext cx="23762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47928" y="5517232"/>
            <a:ext cx="18169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67808" y="5157192"/>
            <a:ext cx="21770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9576" y="4725144"/>
            <a:ext cx="10801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91544" y="5949280"/>
            <a:ext cx="11749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ảm nhận bốn câu &amp;dstrok;ầu Cảnh ngày x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789040"/>
            <a:ext cx="2873896" cy="27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65125"/>
            <a:ext cx="10730408" cy="90363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24744"/>
            <a:ext cx="10729192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ngả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chùng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níu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sót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khê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bâng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khuâng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loạt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lãng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hắt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47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836712"/>
            <a:ext cx="10801200" cy="568863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trầm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bộc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bâng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khuâng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luyến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thẩn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bộc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76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5281"/>
            <a:ext cx="10515600" cy="605408"/>
          </a:xfrm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trích </a:t>
            </a:r>
            <a:r>
              <a:rPr lang="en-US" sz="28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 ở lầu Ngưng Bích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764704"/>
            <a:ext cx="11089232" cy="568863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rợn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ngợp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dặm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khuya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khép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3392" y="3573016"/>
            <a:ext cx="11089232" cy="302433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600" b="1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dặm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Bẽ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khuya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03512" y="4653136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47728" y="4653136"/>
            <a:ext cx="14401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99456" y="5517232"/>
            <a:ext cx="12961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49488" y="5078504"/>
            <a:ext cx="2302296" cy="66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5680" y="5877272"/>
            <a:ext cx="3128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91744" y="5517232"/>
            <a:ext cx="12961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Arrow Callout 15"/>
          <p:cNvSpPr/>
          <p:nvPr/>
        </p:nvSpPr>
        <p:spPr>
          <a:xfrm>
            <a:off x="7608168" y="4127787"/>
            <a:ext cx="3960440" cy="165618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sóng đôi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573016"/>
            <a:ext cx="4248472" cy="3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27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Đoạn trích </a:t>
            </a:r>
            <a:r>
              <a:rPr lang="en-US" sz="28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 ở lầu Ngưng Bích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124744"/>
            <a:ext cx="11449272" cy="554461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rợn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ngợp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dặm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khuya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khép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chừng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chia li (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dặm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khuya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571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692696"/>
            <a:ext cx="10729192" cy="519623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tủi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bẽ</a:t>
            </a:r>
            <a:r>
              <a:rPr lang="en-US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ngụ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giãi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34712"/>
            <a:ext cx="10515600" cy="83162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5087888" y="1196752"/>
            <a:ext cx="3161888" cy="1296144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tương đồng</a:t>
            </a:r>
            <a:endParaRPr lang="en-US" sz="260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897052"/>
            <a:ext cx="4008665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Kết quả hình ảnh cho ảnh chị em k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1278"/>
            <a:ext cx="2664296" cy="29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55640" y="2564904"/>
            <a:ext cx="8568952" cy="26642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ngụ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6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36" y="1772816"/>
            <a:ext cx="5600502" cy="430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7408" y="3284984"/>
            <a:ext cx="5112568" cy="32403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trẻo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khuâng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luyến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0056" y="3284984"/>
            <a:ext cx="4968552" cy="32403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hờn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giam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568200" y="620688"/>
            <a:ext cx="2952328" cy="121156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khác biệt</a:t>
            </a: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7408" y="1862728"/>
            <a:ext cx="10801200" cy="69265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696816" y="2636912"/>
            <a:ext cx="576064" cy="648072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543176" y="2617520"/>
            <a:ext cx="576064" cy="648072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4" grpId="0" animBg="1"/>
      <p:bldP spid="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852" y="1732330"/>
            <a:ext cx="8064896" cy="161803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xứ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mươi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mạn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6" y="1124744"/>
            <a:ext cx="2376264" cy="5555758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32825" y="2848292"/>
            <a:ext cx="8064896" cy="3147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ea typeface="Arial Hebrew Scholar" charset="-79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040" y="1147750"/>
            <a:ext cx="220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giả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Arial Hebrew Scholar" charset="-79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phẩm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 Hebrew Scholar" charset="-79"/>
              <a:cs typeface="Arial" panose="020B0604020202020204" pitchFamily="34" charset="0"/>
            </a:endParaRPr>
          </a:p>
        </p:txBody>
      </p:sp>
      <p:pic>
        <p:nvPicPr>
          <p:cNvPr id="8" name="Picture 2" descr="Kết quả hình ảnh cho truyền kì mạn l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0" y="2427295"/>
            <a:ext cx="2432774" cy="423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0" y="97215"/>
            <a:ext cx="12192000" cy="106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smtClean="0">
                <a:latin typeface="Arial Hebrew Scholar"/>
                <a:ea typeface="Arial Hebrew Scholar"/>
                <a:cs typeface="Arial Hebrew Scholar"/>
              </a:rPr>
              <a:t>      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A</a:t>
            </a:r>
            <a:r>
              <a:rPr lang="en-US" sz="2500" b="1" i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Chuyện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người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con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gái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Nam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Xương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(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Nguyễn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Dữ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)</a:t>
            </a:r>
            <a:endParaRPr lang="en-US" sz="2500" b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40839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556792"/>
            <a:ext cx="10514384" cy="46201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/>
              <a:t>	- </a:t>
            </a:r>
            <a:r>
              <a:rPr lang="en-US" sz="3200" b="1" dirty="0" err="1"/>
              <a:t>Bức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thiên</a:t>
            </a:r>
            <a:r>
              <a:rPr lang="en-US" sz="3200" b="1" dirty="0"/>
              <a:t> </a:t>
            </a:r>
            <a:r>
              <a:rPr lang="en-US" sz="3200" b="1" dirty="0" err="1"/>
              <a:t>nhiên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qua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thơ</a:t>
            </a:r>
            <a:r>
              <a:rPr lang="en-US" sz="3200" b="1" dirty="0"/>
              <a:t> </a:t>
            </a:r>
            <a:r>
              <a:rPr lang="en-US" sz="3200" b="1" dirty="0" err="1"/>
              <a:t>mang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đặc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riêng</a:t>
            </a:r>
            <a:r>
              <a:rPr lang="en-US" sz="3200" b="1" dirty="0"/>
              <a:t> </a:t>
            </a:r>
            <a:r>
              <a:rPr lang="en-US" sz="3200" b="1" dirty="0" err="1"/>
              <a:t>nhưng</a:t>
            </a:r>
            <a:r>
              <a:rPr lang="en-US" sz="3200" b="1" dirty="0"/>
              <a:t> </a:t>
            </a:r>
            <a:r>
              <a:rPr lang="en-US" sz="3200" b="1" dirty="0" err="1"/>
              <a:t>tất</a:t>
            </a:r>
            <a:r>
              <a:rPr lang="en-US" sz="3200" b="1" dirty="0"/>
              <a:t> </a:t>
            </a:r>
            <a:r>
              <a:rPr lang="en-US" sz="3200" b="1" dirty="0" err="1"/>
              <a:t>cả</a:t>
            </a:r>
            <a:r>
              <a:rPr lang="en-US" sz="3200" b="1" dirty="0"/>
              <a:t> </a:t>
            </a:r>
            <a:r>
              <a:rPr lang="en-US" sz="3200" b="1" dirty="0" err="1"/>
              <a:t>đều</a:t>
            </a:r>
            <a:r>
              <a:rPr lang="en-US" sz="3200" b="1" dirty="0"/>
              <a:t> </a:t>
            </a:r>
            <a:r>
              <a:rPr lang="en-US" sz="3200" b="1" dirty="0" err="1"/>
              <a:t>đượm</a:t>
            </a:r>
            <a:r>
              <a:rPr lang="en-US" sz="3200" b="1" dirty="0"/>
              <a:t> </a:t>
            </a:r>
            <a:r>
              <a:rPr lang="en-US" sz="3200" b="1" dirty="0" err="1"/>
              <a:t>buồn</a:t>
            </a:r>
            <a:r>
              <a:rPr lang="en-US" sz="3200" b="1" dirty="0"/>
              <a:t> man </a:t>
            </a:r>
            <a:r>
              <a:rPr lang="en-US" sz="3200" b="1" dirty="0" err="1"/>
              <a:t>mác</a:t>
            </a:r>
            <a:r>
              <a:rPr lang="en-US" sz="3200" b="1" dirty="0"/>
              <a:t> </a:t>
            </a:r>
            <a:r>
              <a:rPr lang="en-US" sz="3200" b="1" dirty="0" err="1"/>
              <a:t>góp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bộc</a:t>
            </a:r>
            <a:r>
              <a:rPr lang="en-US" sz="3200" b="1" dirty="0"/>
              <a:t> </a:t>
            </a:r>
            <a:r>
              <a:rPr lang="en-US" sz="3200" b="1" dirty="0" err="1"/>
              <a:t>lộ</a:t>
            </a:r>
            <a:r>
              <a:rPr lang="en-US" sz="3200" b="1" dirty="0"/>
              <a:t> </a:t>
            </a:r>
            <a:r>
              <a:rPr lang="en-US" sz="3200" b="1" dirty="0" err="1"/>
              <a:t>tâm</a:t>
            </a:r>
            <a:r>
              <a:rPr lang="en-US" sz="3200" b="1" dirty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con </a:t>
            </a:r>
            <a:r>
              <a:rPr lang="en-US" sz="3200" b="1" dirty="0" err="1"/>
              <a:t>người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, </a:t>
            </a:r>
            <a:r>
              <a:rPr lang="en-US" sz="3200" b="1" dirty="0" err="1"/>
              <a:t>thiên</a:t>
            </a:r>
            <a:r>
              <a:rPr lang="en-US" sz="3200" b="1" dirty="0"/>
              <a:t> </a:t>
            </a:r>
            <a:r>
              <a:rPr lang="en-US" sz="3200" b="1" dirty="0" err="1"/>
              <a:t>nhiên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i="1" dirty="0" err="1"/>
              <a:t>Truyện</a:t>
            </a:r>
            <a:r>
              <a:rPr lang="en-US" sz="3200" b="1" i="1" dirty="0"/>
              <a:t> </a:t>
            </a:r>
            <a:r>
              <a:rPr lang="en-US" sz="3200" b="1" i="1" dirty="0" err="1"/>
              <a:t>Kiều</a:t>
            </a:r>
            <a:r>
              <a:rPr lang="en-US" sz="3200" b="1" dirty="0"/>
              <a:t> </a:t>
            </a:r>
            <a:r>
              <a:rPr lang="en-US" sz="3200" b="1" dirty="0" err="1"/>
              <a:t>luôn</a:t>
            </a:r>
            <a:r>
              <a:rPr lang="en-US" sz="3200" b="1" dirty="0"/>
              <a:t> </a:t>
            </a:r>
            <a:r>
              <a:rPr lang="en-US" sz="3200" b="1" dirty="0" err="1"/>
              <a:t>sống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đầy</a:t>
            </a:r>
            <a:r>
              <a:rPr lang="en-US" sz="3200" b="1" dirty="0"/>
              <a:t> </a:t>
            </a:r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/>
              <a:t>	- </a:t>
            </a:r>
            <a:r>
              <a:rPr lang="en-US" sz="3200" b="1" dirty="0" err="1"/>
              <a:t>Cả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thơ</a:t>
            </a:r>
            <a:r>
              <a:rPr lang="en-US" sz="3200" b="1" dirty="0"/>
              <a:t> </a:t>
            </a:r>
            <a:r>
              <a:rPr lang="en-US" sz="3200" b="1" dirty="0" err="1"/>
              <a:t>đều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tài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Nguyễn</a:t>
            </a:r>
            <a:r>
              <a:rPr lang="en-US" sz="3200" b="1" dirty="0"/>
              <a:t> Du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nghệ</a:t>
            </a:r>
            <a:r>
              <a:rPr lang="en-US" sz="3200" b="1" dirty="0"/>
              <a:t> </a:t>
            </a:r>
            <a:r>
              <a:rPr lang="en-US" sz="3200" b="1" dirty="0" err="1"/>
              <a:t>thuật</a:t>
            </a:r>
            <a:r>
              <a:rPr lang="en-US" sz="3200" b="1" dirty="0"/>
              <a:t> </a:t>
            </a:r>
            <a:r>
              <a:rPr lang="en-US" sz="3200" b="1" dirty="0" err="1"/>
              <a:t>miêu</a:t>
            </a:r>
            <a:r>
              <a:rPr lang="en-US" sz="3200" b="1" dirty="0"/>
              <a:t> </a:t>
            </a:r>
            <a:r>
              <a:rPr lang="en-US" sz="3200" b="1" dirty="0" err="1"/>
              <a:t>tả</a:t>
            </a:r>
            <a:r>
              <a:rPr lang="en-US" sz="3200" b="1" dirty="0"/>
              <a:t> </a:t>
            </a:r>
            <a:r>
              <a:rPr lang="en-US" sz="3200" b="1" dirty="0" err="1"/>
              <a:t>thiên</a:t>
            </a:r>
            <a:r>
              <a:rPr lang="en-US" sz="3200" b="1" dirty="0"/>
              <a:t> </a:t>
            </a:r>
            <a:r>
              <a:rPr lang="en-US" sz="3200" b="1" dirty="0" err="1"/>
              <a:t>nhiên</a:t>
            </a:r>
            <a:r>
              <a:rPr lang="en-US" sz="3200" b="1" dirty="0"/>
              <a:t>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52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-45861"/>
            <a:ext cx="8112125" cy="8177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ết quả hình ảnh cho ảnh truyền kì mạn l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1" y="1139186"/>
            <a:ext cx="5328592" cy="56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6" y="764704"/>
            <a:ext cx="6670018" cy="1630920"/>
          </a:xfrm>
          <a:prstGeom prst="rect">
            <a:avLst/>
          </a:prstGeom>
          <a:solidFill>
            <a:srgbClr val="21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Kết quả hình ảnh cho ảnh Truyện Kiề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31" y="2395623"/>
            <a:ext cx="5580442" cy="43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68008" y="548680"/>
            <a:ext cx="5303912" cy="1630920"/>
          </a:xfrm>
          <a:prstGeom prst="rect">
            <a:avLst/>
          </a:prstGeom>
          <a:solidFill>
            <a:srgbClr val="21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7065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1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4" y="1346776"/>
            <a:ext cx="2232248" cy="5133206"/>
          </a:xfrm>
        </p:spPr>
      </p:pic>
      <p:sp>
        <p:nvSpPr>
          <p:cNvPr id="17" name="TextBox 16"/>
          <p:cNvSpPr txBox="1"/>
          <p:nvPr/>
        </p:nvSpPr>
        <p:spPr>
          <a:xfrm>
            <a:off x="304800" y="1346776"/>
            <a:ext cx="2281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giả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Arial Hebrew Scholar" charset="-79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phẩm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Arial Hebrew Scholar" charset="-79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b)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Tóm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tắt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 Hebrew Scholar" charset="-79"/>
              <a:cs typeface="Arial" panose="020B0604020202020204" pitchFamily="34" charset="0"/>
            </a:endParaRPr>
          </a:p>
        </p:txBody>
      </p:sp>
      <p:pic>
        <p:nvPicPr>
          <p:cNvPr id="8" name="Picture 2" descr="Kết quả hình ảnh cho truyền kì mạn l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510211"/>
            <a:ext cx="2251368" cy="2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83632" y="1370046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Vũ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con </a:t>
            </a:r>
            <a:r>
              <a:rPr lang="en-US" sz="2400" b="1" dirty="0" err="1"/>
              <a:t>gái</a:t>
            </a:r>
            <a:r>
              <a:rPr lang="en-US" sz="2400" b="1" dirty="0"/>
              <a:t> </a:t>
            </a:r>
            <a:r>
              <a:rPr lang="en-US" sz="2400" b="1" dirty="0" err="1"/>
              <a:t>thùy</a:t>
            </a:r>
            <a:r>
              <a:rPr lang="en-US" sz="2400" b="1" dirty="0"/>
              <a:t> </a:t>
            </a:r>
            <a:r>
              <a:rPr lang="en-US" sz="2400" b="1" dirty="0" err="1"/>
              <a:t>mị</a:t>
            </a:r>
            <a:r>
              <a:rPr lang="en-US" sz="2400" b="1" dirty="0"/>
              <a:t> </a:t>
            </a:r>
            <a:r>
              <a:rPr lang="en-US" sz="2400" b="1" dirty="0" err="1"/>
              <a:t>nết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,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 smtClean="0"/>
              <a:t>Trương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/>
              <a:t>cưới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 smtClean="0"/>
              <a:t>vợ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783632" y="2306150"/>
            <a:ext cx="9001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/>
              <a:t>Trương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lính</a:t>
            </a:r>
            <a:r>
              <a:rPr lang="en-US" sz="2400" b="1" dirty="0"/>
              <a:t>, </a:t>
            </a:r>
            <a:r>
              <a:rPr lang="en-US" sz="2400" b="1" dirty="0" err="1" smtClean="0"/>
              <a:t>Vũ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Nương</a:t>
            </a:r>
            <a:r>
              <a:rPr lang="en-US" sz="2400" b="1" dirty="0" smtClean="0"/>
              <a:t> </a:t>
            </a:r>
            <a:r>
              <a:rPr lang="en-US" sz="2400" b="1" dirty="0"/>
              <a:t>ở </a:t>
            </a:r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 smtClean="0"/>
              <a:t>, </a:t>
            </a:r>
            <a:r>
              <a:rPr lang="en-US" sz="2400" b="1" dirty="0" err="1"/>
              <a:t>nuôi</a:t>
            </a:r>
            <a:r>
              <a:rPr lang="en-US" sz="2400" b="1" dirty="0"/>
              <a:t> </a:t>
            </a:r>
            <a:r>
              <a:rPr lang="en-US" sz="2400" b="1" dirty="0" smtClean="0"/>
              <a:t>con. 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2783632" y="309823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Trương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lính</a:t>
            </a:r>
            <a:r>
              <a:rPr lang="en-US" sz="2400" b="1" dirty="0" smtClean="0"/>
              <a:t> </a:t>
            </a:r>
            <a:r>
              <a:rPr lang="en-US" sz="2400" b="1" dirty="0" err="1"/>
              <a:t>trở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, </a:t>
            </a:r>
            <a:r>
              <a:rPr lang="en-US" sz="2400" b="1" dirty="0" err="1"/>
              <a:t>nghe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con </a:t>
            </a:r>
            <a:r>
              <a:rPr lang="en-US" sz="2400" b="1" dirty="0" err="1"/>
              <a:t>nhỏ</a:t>
            </a:r>
            <a:r>
              <a:rPr lang="en-US" sz="2400" b="1" dirty="0"/>
              <a:t>, </a:t>
            </a:r>
            <a:r>
              <a:rPr lang="en-US" sz="2400" b="1" dirty="0" err="1"/>
              <a:t>nghi</a:t>
            </a:r>
            <a:r>
              <a:rPr lang="en-US" sz="2400" b="1" dirty="0"/>
              <a:t> </a:t>
            </a:r>
            <a:r>
              <a:rPr lang="en-US" sz="2400" b="1" dirty="0" err="1" smtClean="0"/>
              <a:t>vợ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/>
              <a:t>chung</a:t>
            </a:r>
            <a:r>
              <a:rPr lang="en-US" sz="2400" b="1" dirty="0"/>
              <a:t> </a:t>
            </a:r>
            <a:r>
              <a:rPr lang="en-US" sz="2400" b="1" dirty="0" err="1" smtClean="0"/>
              <a:t>thủy</a:t>
            </a:r>
            <a:r>
              <a:rPr lang="en-US" sz="2400" b="1" dirty="0" smtClean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81232" y="4089321"/>
            <a:ext cx="9077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Vũ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Nương</a:t>
            </a:r>
            <a:r>
              <a:rPr lang="en-US" sz="2400" b="1" dirty="0" smtClean="0"/>
              <a:t> </a:t>
            </a:r>
            <a:r>
              <a:rPr lang="en-US" sz="2400" b="1" dirty="0" err="1"/>
              <a:t>thanh</a:t>
            </a:r>
            <a:r>
              <a:rPr lang="en-US" sz="2400" b="1" dirty="0"/>
              <a:t> minh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nên</a:t>
            </a:r>
            <a:r>
              <a:rPr lang="en-US" sz="2400" b="1" dirty="0" smtClean="0"/>
              <a:t> </a:t>
            </a:r>
            <a:r>
              <a:rPr lang="en-US" sz="2400" b="1" dirty="0" err="1"/>
              <a:t>gieo</a:t>
            </a:r>
            <a:r>
              <a:rPr lang="en-US" sz="2400" b="1" dirty="0"/>
              <a:t> </a:t>
            </a:r>
            <a:r>
              <a:rPr lang="en-US" sz="2400" b="1" dirty="0" err="1"/>
              <a:t>mình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 smtClean="0"/>
              <a:t>vẫn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787359" y="4719582"/>
            <a:ext cx="8697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Vũ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Nương</a:t>
            </a:r>
            <a:r>
              <a:rPr lang="en-US" sz="2400" b="1" dirty="0" smtClean="0"/>
              <a:t> </a:t>
            </a:r>
            <a:r>
              <a:rPr lang="en-US" sz="2400" b="1" dirty="0" err="1"/>
              <a:t>gặp</a:t>
            </a:r>
            <a:r>
              <a:rPr lang="en-US" sz="2400" b="1" dirty="0"/>
              <a:t> </a:t>
            </a:r>
            <a:r>
              <a:rPr lang="en-US" sz="2400" b="1" dirty="0" err="1"/>
              <a:t>Phan</a:t>
            </a:r>
            <a:r>
              <a:rPr lang="en-US" sz="2400" b="1" dirty="0"/>
              <a:t> Lang </a:t>
            </a:r>
            <a:r>
              <a:rPr lang="en-US" sz="2400" b="1" dirty="0" err="1"/>
              <a:t>dưới</a:t>
            </a:r>
            <a:r>
              <a:rPr lang="en-US" sz="2400" b="1" dirty="0"/>
              <a:t> </a:t>
            </a:r>
            <a:r>
              <a:rPr lang="en-US" sz="2400" b="1" dirty="0" err="1"/>
              <a:t>thủy</a:t>
            </a:r>
            <a:r>
              <a:rPr lang="en-US" sz="2400" b="1" dirty="0"/>
              <a:t> </a:t>
            </a:r>
            <a:r>
              <a:rPr lang="en-US" sz="2400" b="1" dirty="0" err="1"/>
              <a:t>cung</a:t>
            </a:r>
            <a:r>
              <a:rPr lang="en-US" sz="2400" b="1" dirty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12978" y="5312821"/>
            <a:ext cx="94243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600" b="1" dirty="0" smtClean="0"/>
              <a:t>- </a:t>
            </a:r>
            <a:r>
              <a:rPr lang="en-US" sz="2400" b="1" dirty="0" err="1" smtClean="0"/>
              <a:t>Trương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/>
              <a:t>nghe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Phan</a:t>
            </a:r>
            <a:r>
              <a:rPr lang="en-US" sz="2400" b="1" dirty="0"/>
              <a:t> Lang  </a:t>
            </a:r>
            <a:r>
              <a:rPr lang="en-US" sz="2400" b="1" dirty="0" err="1"/>
              <a:t>lập</a:t>
            </a:r>
            <a:r>
              <a:rPr lang="en-US" sz="2400" b="1" dirty="0"/>
              <a:t> </a:t>
            </a:r>
            <a:r>
              <a:rPr lang="en-US" sz="2400" b="1" dirty="0" err="1" smtClean="0"/>
              <a:t>đàn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giải</a:t>
            </a:r>
            <a:r>
              <a:rPr lang="en-US" sz="2400" b="1" dirty="0" smtClean="0"/>
              <a:t> </a:t>
            </a:r>
            <a:r>
              <a:rPr lang="en-US" sz="2400" b="1" dirty="0" err="1"/>
              <a:t>oan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 smtClean="0"/>
              <a:t>vợ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816128" y="5919663"/>
            <a:ext cx="8969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Vũ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Nương</a:t>
            </a:r>
            <a:r>
              <a:rPr lang="en-US" sz="2400" b="1" dirty="0" smtClean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chốc</a:t>
            </a:r>
            <a:r>
              <a:rPr lang="en-US" sz="2400" b="1" dirty="0"/>
              <a:t> </a:t>
            </a:r>
            <a:r>
              <a:rPr lang="en-US" sz="2400" b="1" dirty="0" err="1"/>
              <a:t>lát</a:t>
            </a:r>
            <a:r>
              <a:rPr lang="en-US" sz="2400" b="1" dirty="0"/>
              <a:t> </a:t>
            </a:r>
            <a:r>
              <a:rPr lang="en-US" sz="2400" b="1" dirty="0" err="1"/>
              <a:t>rồi</a:t>
            </a:r>
            <a:r>
              <a:rPr lang="en-US" sz="2400" b="1" dirty="0"/>
              <a:t> </a:t>
            </a:r>
            <a:r>
              <a:rPr lang="en-US" sz="2400" b="1" dirty="0" err="1"/>
              <a:t>biến</a:t>
            </a:r>
            <a:r>
              <a:rPr lang="en-US" sz="2400" b="1" dirty="0"/>
              <a:t> </a:t>
            </a:r>
            <a:r>
              <a:rPr lang="en-US" sz="2400" b="1" dirty="0" err="1"/>
              <a:t>mất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0" y="97215"/>
            <a:ext cx="12192000" cy="106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smtClean="0">
                <a:latin typeface="Arial Hebrew Scholar"/>
                <a:ea typeface="Arial Hebrew Scholar"/>
                <a:cs typeface="Arial Hebrew Scholar"/>
              </a:rPr>
              <a:t>      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A</a:t>
            </a:r>
            <a:r>
              <a:rPr lang="en-US" sz="2500" b="1" i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Chuyện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người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con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gái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Nam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Xương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(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Nguyễn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Dữ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)</a:t>
            </a:r>
            <a:endParaRPr lang="en-US" sz="2500" b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28461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5" y="1412776"/>
            <a:ext cx="2510864" cy="5179108"/>
          </a:xfrm>
        </p:spPr>
      </p:pic>
      <p:sp>
        <p:nvSpPr>
          <p:cNvPr id="19" name="TextBox 18"/>
          <p:cNvSpPr txBox="1"/>
          <p:nvPr/>
        </p:nvSpPr>
        <p:spPr>
          <a:xfrm>
            <a:off x="630913" y="1124744"/>
            <a:ext cx="2425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II. </a:t>
            </a:r>
            <a:r>
              <a:rPr lang="en-US" sz="2400" b="1" dirty="0" err="1">
                <a:solidFill>
                  <a:schemeClr val="bg1"/>
                </a:solidFill>
              </a:rPr>
              <a:t>Đọc</a:t>
            </a:r>
            <a:r>
              <a:rPr lang="en-US" sz="2400" b="1" dirty="0">
                <a:solidFill>
                  <a:schemeClr val="bg1"/>
                </a:solidFill>
              </a:rPr>
              <a:t> - </a:t>
            </a:r>
            <a:r>
              <a:rPr lang="en-US" sz="2400" b="1" dirty="0" err="1">
                <a:solidFill>
                  <a:schemeClr val="bg1"/>
                </a:solidFill>
              </a:rPr>
              <a:t>hiểu</a:t>
            </a:r>
            <a:r>
              <a:rPr lang="en-US" sz="2400" b="1" dirty="0">
                <a:solidFill>
                  <a:schemeClr val="bg1"/>
                </a:solidFill>
              </a:rPr>
              <a:t>          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>
                <a:solidFill>
                  <a:srgbClr val="FF0000"/>
                </a:solidFill>
              </a:rPr>
              <a:t>.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 đẹp nhân vật Vũ Nương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Kết quả hình ảnh cho truyền kì mạn l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5" y="3276228"/>
            <a:ext cx="2425332" cy="32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3712" y="1764099"/>
            <a:ext cx="84249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endParaRPr lang="en-US" sz="2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/>
              <a:t>tình</a:t>
            </a:r>
            <a:r>
              <a:rPr lang="en-US" sz="2800" b="1" dirty="0"/>
              <a:t> </a:t>
            </a:r>
            <a:r>
              <a:rPr lang="en-US" sz="2800" b="1" dirty="0" err="1"/>
              <a:t>thùy</a:t>
            </a:r>
            <a:r>
              <a:rPr lang="en-US" sz="2800" b="1" dirty="0"/>
              <a:t> </a:t>
            </a:r>
            <a:r>
              <a:rPr lang="en-US" sz="2800" b="1" dirty="0" err="1"/>
              <a:t>mị</a:t>
            </a:r>
            <a:r>
              <a:rPr lang="en-US" sz="2800" b="1" dirty="0"/>
              <a:t> </a:t>
            </a:r>
            <a:r>
              <a:rPr lang="en-US" sz="2800" b="1" dirty="0" err="1"/>
              <a:t>nết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, </a:t>
            </a:r>
            <a:r>
              <a:rPr lang="en-US" sz="2800" b="1" dirty="0" err="1" smtClean="0"/>
              <a:t>tư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tốt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đẹp</a:t>
            </a:r>
            <a:endParaRPr lang="en-US" sz="2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/>
              <a:t>mẹ</a:t>
            </a:r>
            <a:r>
              <a:rPr lang="en-US" sz="2800" b="1" dirty="0"/>
              <a:t> </a:t>
            </a:r>
            <a:r>
              <a:rPr lang="en-US" sz="2800" b="1" dirty="0" err="1"/>
              <a:t>hiền</a:t>
            </a:r>
            <a:r>
              <a:rPr lang="en-US" sz="2800" b="1" dirty="0"/>
              <a:t>, </a:t>
            </a:r>
            <a:r>
              <a:rPr lang="en-US" sz="2800" b="1" dirty="0" err="1"/>
              <a:t>dâu</a:t>
            </a:r>
            <a:r>
              <a:rPr lang="en-US" sz="2800" b="1" dirty="0"/>
              <a:t> </a:t>
            </a:r>
            <a:r>
              <a:rPr lang="en-US" sz="2800" b="1" dirty="0" err="1"/>
              <a:t>thảo</a:t>
            </a:r>
            <a:r>
              <a:rPr lang="en-US" sz="2800" b="1" dirty="0"/>
              <a:t>,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vợ</a:t>
            </a:r>
            <a:r>
              <a:rPr lang="en-US" sz="2800" b="1" dirty="0"/>
              <a:t> </a:t>
            </a:r>
            <a:r>
              <a:rPr lang="en-US" sz="2800" b="1" dirty="0" err="1"/>
              <a:t>thủy</a:t>
            </a:r>
            <a:r>
              <a:rPr lang="en-US" sz="2800" b="1" dirty="0"/>
              <a:t> </a:t>
            </a:r>
            <a:r>
              <a:rPr lang="en-US" sz="2800" b="1" dirty="0" err="1"/>
              <a:t>chung</a:t>
            </a:r>
            <a:r>
              <a:rPr lang="en-US" sz="2800" b="1" dirty="0"/>
              <a:t>, </a:t>
            </a:r>
            <a:r>
              <a:rPr lang="en-US" sz="2800" b="1" dirty="0" err="1" smtClean="0"/>
              <a:t>hết</a:t>
            </a:r>
            <a:r>
              <a:rPr lang="en-US" sz="2800" b="1" dirty="0" smtClean="0"/>
              <a:t> </a:t>
            </a:r>
            <a:r>
              <a:rPr lang="en-US" sz="2800" b="1" dirty="0" err="1"/>
              <a:t>lòng</a:t>
            </a:r>
            <a:r>
              <a:rPr lang="en-US" sz="2800" b="1" dirty="0"/>
              <a:t> </a:t>
            </a: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gia</a:t>
            </a:r>
            <a:r>
              <a:rPr lang="en-US" sz="2800" b="1" dirty="0"/>
              <a:t> </a:t>
            </a:r>
            <a:r>
              <a:rPr lang="en-US" sz="2800" b="1" dirty="0" err="1" smtClean="0"/>
              <a:t>đình</a:t>
            </a:r>
            <a:endParaRPr lang="en-US" sz="2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-  </a:t>
            </a:r>
            <a:r>
              <a:rPr lang="en-US" sz="2800" b="1" dirty="0" err="1" smtClean="0"/>
              <a:t>Bao</a:t>
            </a:r>
            <a:r>
              <a:rPr lang="en-US" sz="2800" b="1" dirty="0" smtClean="0"/>
              <a:t> </a:t>
            </a:r>
            <a:r>
              <a:rPr lang="en-US" sz="2800" b="1" dirty="0"/>
              <a:t>dung, </a:t>
            </a:r>
            <a:r>
              <a:rPr lang="en-US" sz="2800" b="1" dirty="0" err="1"/>
              <a:t>vị</a:t>
            </a:r>
            <a:r>
              <a:rPr lang="en-US" sz="2800" b="1" dirty="0"/>
              <a:t> </a:t>
            </a:r>
            <a:r>
              <a:rPr lang="en-US" sz="2800" b="1" dirty="0" err="1"/>
              <a:t>tha</a:t>
            </a:r>
            <a:r>
              <a:rPr lang="en-US" sz="2800" b="1" dirty="0"/>
              <a:t>, </a:t>
            </a:r>
            <a:r>
              <a:rPr lang="en-US" sz="2800" b="1" dirty="0" err="1"/>
              <a:t>nặng</a:t>
            </a:r>
            <a:r>
              <a:rPr lang="en-US" sz="2800" b="1" dirty="0"/>
              <a:t> </a:t>
            </a:r>
            <a:r>
              <a:rPr lang="en-US" sz="2800" b="1" dirty="0" err="1"/>
              <a:t>lòng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gia</a:t>
            </a:r>
            <a:r>
              <a:rPr lang="en-US" sz="2800" b="1" dirty="0"/>
              <a:t> </a:t>
            </a:r>
            <a:r>
              <a:rPr lang="en-US" sz="2800" b="1" dirty="0" err="1"/>
              <a:t>đình</a:t>
            </a:r>
            <a:r>
              <a:rPr lang="en-US" sz="2800" b="1" dirty="0"/>
              <a:t> </a:t>
            </a:r>
          </a:p>
          <a:p>
            <a:pPr algn="just"/>
            <a:endParaRPr lang="en-US" sz="2800" b="1" dirty="0"/>
          </a:p>
          <a:p>
            <a:pPr marL="457200" indent="-457200" algn="just">
              <a:buFontTx/>
              <a:buChar char="-"/>
            </a:pPr>
            <a:endParaRPr lang="en-US" sz="2800" b="1" dirty="0" smtClean="0"/>
          </a:p>
          <a:p>
            <a:pPr marL="457200" indent="-457200" algn="just">
              <a:buFontTx/>
              <a:buChar char="-"/>
            </a:pPr>
            <a:endParaRPr lang="en-US" sz="28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0" y="97215"/>
            <a:ext cx="12192000" cy="106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smtClean="0">
                <a:latin typeface="Arial Hebrew Scholar"/>
                <a:ea typeface="Arial Hebrew Scholar"/>
                <a:cs typeface="Arial Hebrew Scholar"/>
              </a:rPr>
              <a:t>      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A</a:t>
            </a:r>
            <a:r>
              <a:rPr lang="en-US" sz="2500" b="1" i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Chuyện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người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con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gái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Nam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Xương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(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Nguyễn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Dữ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)</a:t>
            </a:r>
            <a:endParaRPr lang="en-US" sz="2500" b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33664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5" y="1124744"/>
            <a:ext cx="2510864" cy="5467140"/>
          </a:xfrm>
        </p:spPr>
      </p:pic>
      <p:sp>
        <p:nvSpPr>
          <p:cNvPr id="11" name="TextBox 10"/>
          <p:cNvSpPr txBox="1"/>
          <p:nvPr/>
        </p:nvSpPr>
        <p:spPr>
          <a:xfrm>
            <a:off x="384689" y="1124744"/>
            <a:ext cx="23006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II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Đọc</a:t>
            </a:r>
            <a:r>
              <a:rPr lang="en-US" sz="2400" b="1" dirty="0">
                <a:solidFill>
                  <a:schemeClr val="bg1"/>
                </a:solidFill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</a:rPr>
              <a:t>hiểu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</a:rPr>
              <a:t>Vẻ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đẹp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nhân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Vũ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Nương</a:t>
            </a:r>
            <a:r>
              <a:rPr lang="en-US" sz="2400" b="1" dirty="0" smtClean="0">
                <a:solidFill>
                  <a:schemeClr val="bg1"/>
                </a:solidFill>
              </a:rPr>
              <a:t>       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Vũ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Nương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Kết quả hình ảnh cho truyền kì mạn l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4" y="3669916"/>
            <a:ext cx="2498094" cy="29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66632" y="1435264"/>
            <a:ext cx="6696744" cy="129614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70C0"/>
                </a:solidFill>
              </a:rPr>
              <a:t>Nàng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bị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chồng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nghi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ngờ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là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không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chung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thủy</a:t>
            </a:r>
            <a:r>
              <a:rPr lang="en-US" sz="2600" b="1" dirty="0">
                <a:solidFill>
                  <a:srgbClr val="0070C0"/>
                </a:solidFill>
              </a:rPr>
              <a:t>, </a:t>
            </a:r>
            <a:r>
              <a:rPr lang="en-US" sz="2600" b="1" dirty="0" err="1">
                <a:solidFill>
                  <a:srgbClr val="0070C0"/>
                </a:solidFill>
              </a:rPr>
              <a:t>phải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chọn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cái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chết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để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chứng</a:t>
            </a:r>
            <a:r>
              <a:rPr lang="en-US" sz="2600" b="1" dirty="0">
                <a:solidFill>
                  <a:srgbClr val="0070C0"/>
                </a:solidFill>
              </a:rPr>
              <a:t> minh </a:t>
            </a:r>
            <a:r>
              <a:rPr lang="en-US" sz="2600" b="1" dirty="0" err="1">
                <a:solidFill>
                  <a:srgbClr val="0070C0"/>
                </a:solidFill>
              </a:rPr>
              <a:t>lòng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err="1">
                <a:solidFill>
                  <a:srgbClr val="0070C0"/>
                </a:solidFill>
              </a:rPr>
              <a:t>trong</a:t>
            </a:r>
            <a:r>
              <a:rPr lang="en-US" sz="2600" b="1">
                <a:solidFill>
                  <a:srgbClr val="0070C0"/>
                </a:solidFill>
              </a:rPr>
              <a:t> </a:t>
            </a:r>
            <a:r>
              <a:rPr lang="en-US" sz="2600" b="1" smtClean="0">
                <a:solidFill>
                  <a:srgbClr val="0070C0"/>
                </a:solidFill>
              </a:rPr>
              <a:t>sạch.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5840" y="3040112"/>
            <a:ext cx="7128792" cy="182904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u="sng" dirty="0" err="1" smtClean="0">
                <a:solidFill>
                  <a:srgbClr val="0070C0"/>
                </a:solidFill>
              </a:rPr>
              <a:t>Nguyên</a:t>
            </a:r>
            <a:r>
              <a:rPr lang="en-US" sz="2600" b="1" u="sng" dirty="0" smtClean="0">
                <a:solidFill>
                  <a:srgbClr val="0070C0"/>
                </a:solidFill>
              </a:rPr>
              <a:t> </a:t>
            </a:r>
            <a:r>
              <a:rPr lang="en-US" sz="2600" b="1" u="sng" dirty="0" err="1" smtClean="0">
                <a:solidFill>
                  <a:srgbClr val="0070C0"/>
                </a:solidFill>
              </a:rPr>
              <a:t>nhân</a:t>
            </a:r>
            <a:endParaRPr lang="en-US" sz="2600" b="1" u="sng" dirty="0" smtClean="0">
              <a:solidFill>
                <a:srgbClr val="0070C0"/>
              </a:solidFill>
            </a:endParaRPr>
          </a:p>
          <a:p>
            <a:r>
              <a:rPr lang="en-US" sz="2600" b="1" dirty="0" smtClean="0">
                <a:solidFill>
                  <a:srgbClr val="0070C0"/>
                </a:solidFill>
              </a:rPr>
              <a:t>- </a:t>
            </a:r>
            <a:r>
              <a:rPr lang="en-US" sz="2600" b="1" dirty="0" err="1" smtClean="0">
                <a:solidFill>
                  <a:srgbClr val="0070C0"/>
                </a:solidFill>
              </a:rPr>
              <a:t>Cuộc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hôn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nhân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bất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bình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đẳng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r>
              <a:rPr lang="en-US" sz="2600" b="1" dirty="0" smtClean="0">
                <a:solidFill>
                  <a:srgbClr val="0070C0"/>
                </a:solidFill>
              </a:rPr>
              <a:t>- </a:t>
            </a:r>
            <a:r>
              <a:rPr lang="en-US" sz="2600" b="1" dirty="0" err="1" smtClean="0">
                <a:solidFill>
                  <a:srgbClr val="0070C0"/>
                </a:solidFill>
              </a:rPr>
              <a:t>Trương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Sinh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ghen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tuông</a:t>
            </a:r>
            <a:r>
              <a:rPr lang="en-US" sz="2600" b="1" dirty="0" smtClean="0">
                <a:solidFill>
                  <a:srgbClr val="0070C0"/>
                </a:solidFill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</a:rPr>
              <a:t>cư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xử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hồ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đồ</a:t>
            </a:r>
            <a:r>
              <a:rPr lang="en-US" sz="2600" b="1" dirty="0" smtClean="0">
                <a:solidFill>
                  <a:srgbClr val="0070C0"/>
                </a:solidFill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</a:rPr>
              <a:t>độc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đoán</a:t>
            </a:r>
            <a:r>
              <a:rPr lang="en-US" sz="2600" b="1" dirty="0" smtClean="0">
                <a:solidFill>
                  <a:srgbClr val="0070C0"/>
                </a:solidFill>
              </a:rPr>
              <a:t> (</a:t>
            </a:r>
            <a:r>
              <a:rPr lang="en-US" sz="2600" b="1" i="1" dirty="0" smtClean="0">
                <a:solidFill>
                  <a:srgbClr val="0070C0"/>
                </a:solidFill>
              </a:rPr>
              <a:t>chi </a:t>
            </a:r>
            <a:r>
              <a:rPr lang="en-US" sz="2600" b="1" i="1" dirty="0" err="1" smtClean="0">
                <a:solidFill>
                  <a:srgbClr val="0070C0"/>
                </a:solidFill>
              </a:rPr>
              <a:t>tiết</a:t>
            </a:r>
            <a:r>
              <a:rPr lang="en-US" sz="2600" b="1" i="1" dirty="0" smtClean="0">
                <a:solidFill>
                  <a:srgbClr val="0070C0"/>
                </a:solidFill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</a:rPr>
              <a:t>cái</a:t>
            </a:r>
            <a:r>
              <a:rPr lang="en-US" sz="2600" b="1" i="1" dirty="0" smtClean="0">
                <a:solidFill>
                  <a:srgbClr val="0070C0"/>
                </a:solidFill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</a:rPr>
              <a:t>bóng</a:t>
            </a:r>
            <a:r>
              <a:rPr lang="en-US" sz="2600" b="1" dirty="0" smtClean="0">
                <a:solidFill>
                  <a:srgbClr val="0070C0"/>
                </a:solidFill>
              </a:rPr>
              <a:t>)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5960" y="5061560"/>
            <a:ext cx="5184576" cy="126876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rgbClr val="0070C0"/>
                </a:solidFill>
              </a:rPr>
              <a:t>T</a:t>
            </a:r>
            <a:r>
              <a:rPr lang="en-US" sz="2600" b="1" dirty="0" err="1" smtClean="0">
                <a:solidFill>
                  <a:srgbClr val="0070C0"/>
                </a:solidFill>
              </a:rPr>
              <a:t>ố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cáo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xã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hội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phong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kiến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bất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công</a:t>
            </a:r>
            <a:r>
              <a:rPr lang="en-US" sz="2600" b="1" dirty="0">
                <a:solidFill>
                  <a:srgbClr val="0070C0"/>
                </a:solidFill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</a:rPr>
              <a:t>khắc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nghiệt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đối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với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người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phụ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nữ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3180002" y="2639616"/>
            <a:ext cx="648072" cy="1152128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3434196" y="4869160"/>
            <a:ext cx="931078" cy="1152128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0" y="97215"/>
            <a:ext cx="12192000" cy="106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smtClean="0">
                <a:latin typeface="Arial Hebrew Scholar"/>
                <a:ea typeface="Arial Hebrew Scholar"/>
                <a:cs typeface="Arial Hebrew Scholar"/>
              </a:rPr>
              <a:t>      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A</a:t>
            </a:r>
            <a:r>
              <a:rPr lang="en-US" sz="2500" b="1" i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Chuyện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người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con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gái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Nam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Xương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(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Nguyễn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Dữ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)</a:t>
            </a:r>
            <a:endParaRPr lang="en-US" sz="2500" b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38286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7728" y="1187360"/>
            <a:ext cx="1370678" cy="48339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Nghệ thuật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 rot="10800000">
            <a:off x="5404659" y="1186120"/>
            <a:ext cx="6480718" cy="730712"/>
          </a:xfrm>
          <a:prstGeom prst="homePlate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rot="10800000">
            <a:off x="5387675" y="2525688"/>
            <a:ext cx="6468963" cy="1218598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 rot="10800000">
            <a:off x="5394747" y="4091266"/>
            <a:ext cx="6480718" cy="137728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37682" y="1218985"/>
            <a:ext cx="6018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2060"/>
                </a:solidFill>
              </a:rPr>
              <a:t>Khai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thác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vốn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văn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học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dân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gian</a:t>
            </a:r>
            <a:endParaRPr lang="en-US" sz="2600" b="1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7681" y="2451625"/>
            <a:ext cx="58029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2060"/>
                </a:solidFill>
              </a:rPr>
              <a:t>Sáng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tạo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về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nghệ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thuật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dựng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truyện</a:t>
            </a:r>
            <a:r>
              <a:rPr lang="en-US" sz="2600" b="1" dirty="0" smtClean="0">
                <a:solidFill>
                  <a:srgbClr val="002060"/>
                </a:solidFill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</a:rPr>
              <a:t>miêu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tả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nhân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</a:rPr>
              <a:t>kết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hợp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tự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sự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với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trữ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tình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7682" y="4100549"/>
            <a:ext cx="60189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600" b="1" dirty="0" err="1" smtClean="0">
                <a:solidFill>
                  <a:srgbClr val="002060"/>
                </a:solidFill>
              </a:rPr>
              <a:t>Sử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thành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công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yếu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tố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kì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ảo</a:t>
            </a:r>
            <a:endParaRPr lang="en-US" sz="2600" b="1" dirty="0">
              <a:solidFill>
                <a:srgbClr val="002060"/>
              </a:solidFill>
            </a:endParaRPr>
          </a:p>
        </p:txBody>
      </p:sp>
      <p:pic>
        <p:nvPicPr>
          <p:cNvPr id="20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1033718"/>
            <a:ext cx="2248085" cy="55581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1383" y="803487"/>
            <a:ext cx="222129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</a:rPr>
              <a:t>II. </a:t>
            </a:r>
            <a:r>
              <a:rPr lang="en-US" sz="2400" b="1" dirty="0" err="1">
                <a:solidFill>
                  <a:schemeClr val="bg1"/>
                </a:solidFill>
              </a:rPr>
              <a:t>Đọc</a:t>
            </a:r>
            <a:r>
              <a:rPr lang="en-US" sz="2400" b="1" dirty="0">
                <a:solidFill>
                  <a:schemeClr val="bg1"/>
                </a:solidFill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</a:rPr>
              <a:t>hiểu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III. </a:t>
            </a:r>
            <a:r>
              <a:rPr lang="en-US" sz="2400" b="1" dirty="0" err="1" smtClean="0">
                <a:solidFill>
                  <a:srgbClr val="FF0000"/>
                </a:solidFill>
              </a:rPr>
              <a:t>Tổng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kết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</a:rPr>
              <a:t>Nghệ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thuật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Kết quả hình ảnh cho truyền kì mạn l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3469441"/>
            <a:ext cx="2212915" cy="29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0" y="97215"/>
            <a:ext cx="12192000" cy="106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500" b="1" dirty="0" smtClean="0">
              <a:latin typeface="Arial Hebrew Scholar"/>
              <a:ea typeface="Arial Hebrew Scholar"/>
              <a:cs typeface="Arial Hebrew Scho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smtClean="0">
                <a:latin typeface="Arial Hebrew Scholar"/>
                <a:ea typeface="Arial Hebrew Scholar"/>
                <a:cs typeface="Arial Hebrew Scholar"/>
              </a:rPr>
              <a:t>      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A</a:t>
            </a:r>
            <a:r>
              <a:rPr lang="en-US" sz="2500" b="1" i="1" dirty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.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Chuyện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người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con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gái</a:t>
            </a:r>
            <a:r>
              <a:rPr lang="en-US" sz="2500" b="1" i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Nam </a:t>
            </a:r>
            <a:r>
              <a:rPr lang="en-US" sz="2500" b="1" i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Xương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(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Nguyễn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Dữ</a:t>
            </a:r>
            <a:r>
              <a:rPr lang="en-US" sz="2500" b="1" dirty="0" smtClean="0">
                <a:solidFill>
                  <a:srgbClr val="FFFF00"/>
                </a:solidFill>
                <a:latin typeface="Arial Hebrew Scholar"/>
                <a:ea typeface="Arial Hebrew Scholar"/>
                <a:cs typeface="Arial Hebrew Scholar"/>
              </a:rPr>
              <a:t>)</a:t>
            </a:r>
            <a:endParaRPr lang="en-US" sz="2500" b="1" dirty="0">
              <a:solidFill>
                <a:srgbClr val="FFFF00"/>
              </a:solidFill>
              <a:latin typeface="Arial Hebrew Scholar"/>
              <a:ea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310867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5" grpId="0" animBg="1"/>
      <p:bldP spid="8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9829c07e5ed1bdc119af2fb2e5a99b8f59e1b0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4687</TotalTime>
  <Words>3453</Words>
  <Application>Microsoft Office PowerPoint</Application>
  <PresentationFormat>Custom</PresentationFormat>
  <Paragraphs>473</Paragraphs>
  <Slides>52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Depth</vt:lpstr>
      <vt:lpstr>PowerPoint Presentation</vt:lpstr>
      <vt:lpstr>Tiết 1</vt:lpstr>
      <vt:lpstr>Bố cục bài học:</vt:lpstr>
      <vt:lpstr>PowerPoint Presentation</vt:lpstr>
      <vt:lpstr>a) Xuất xứ:  Tác phẩm là  một  trong hai mươi truyện của tập Truyền kì mạn lục.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b. Vẻ đẹp Thúy Vân, Thúy Kiều (Mười sáu câu tiếp theo)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D. Luyện tập</vt:lpstr>
      <vt:lpstr>PowerPoint Presentation</vt:lpstr>
      <vt:lpstr>PowerPoint Presentation</vt:lpstr>
      <vt:lpstr>         b) Về nội dung</vt:lpstr>
      <vt:lpstr>* Cảm nhận về nhân vật Vũ Nương trong đoạn trích: </vt:lpstr>
      <vt:lpstr> - Cảm nhận về Vũ Nương qua các chi tiết trong đoạn trích: </vt:lpstr>
      <vt:lpstr>PowerPoint Presentation</vt:lpstr>
      <vt:lpstr> + Vũ Nương là người phụ nữ có số phận oan nghiệt:</vt:lpstr>
      <vt:lpstr>PowerPoint Presentation</vt:lpstr>
      <vt:lpstr>- Đánh giá:</vt:lpstr>
      <vt:lpstr> Câu 2: Cảm nhận của em về bức tranh thiên nhiên trong hai đoạn thơ sau:  </vt:lpstr>
      <vt:lpstr>Gợi ý</vt:lpstr>
      <vt:lpstr>        b) Về nội dung</vt:lpstr>
      <vt:lpstr>* Cảm nhận về bức tranh thiên nhiên trong hai đoạn trích: </vt:lpstr>
      <vt:lpstr>* Cảm nhận về bức tranh thiên nhiên trong hai đoạn trích: </vt:lpstr>
      <vt:lpstr>PowerPoint Presentation</vt:lpstr>
      <vt:lpstr>  - Đoạn trích Kiều ở lầu Ngưng Bích:  </vt:lpstr>
      <vt:lpstr>- Đoạn trích Kiều ở lầu Ngưng Bích:  </vt:lpstr>
      <vt:lpstr>PowerPoint Presentation</vt:lpstr>
      <vt:lpstr> * Điểm tương đồng và khác biệt:</vt:lpstr>
      <vt:lpstr>PowerPoint Presentation</vt:lpstr>
      <vt:lpstr> * Đánh giá: </vt:lpstr>
      <vt:lpstr>Tiết 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</dc:title>
  <dc:creator>Microsoft Office User</dc:creator>
  <cp:lastModifiedBy>Windows User</cp:lastModifiedBy>
  <cp:revision>500</cp:revision>
  <dcterms:created xsi:type="dcterms:W3CDTF">2020-03-11T08:51:00Z</dcterms:created>
  <dcterms:modified xsi:type="dcterms:W3CDTF">2020-03-27T04:07:48Z</dcterms:modified>
</cp:coreProperties>
</file>